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2" r:id="rId5"/>
    <p:sldId id="264" r:id="rId6"/>
    <p:sldId id="265" r:id="rId7"/>
    <p:sldId id="266" r:id="rId8"/>
    <p:sldId id="267" r:id="rId9"/>
    <p:sldId id="274" r:id="rId10"/>
    <p:sldId id="268" r:id="rId11"/>
    <p:sldId id="269" r:id="rId12"/>
    <p:sldId id="270" r:id="rId13"/>
    <p:sldId id="275" r:id="rId14"/>
    <p:sldId id="271" r:id="rId15"/>
    <p:sldId id="272" r:id="rId16"/>
    <p:sldId id="273" r:id="rId17"/>
    <p:sldId id="263" r:id="rId18"/>
  </p:sldIdLst>
  <p:sldSz cx="9144000" cy="6858000" type="screen4x3"/>
  <p:notesSz cx="9144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6D50A2-AEAE-D5CE-0753-034D572DE77F}" v="203" dt="2022-01-23T17:13:48.075"/>
    <p1510:client id="{2D3091C8-B6C0-1E4A-F7B5-D497FB7AF8B7}" v="1" dt="2022-01-22T21:53:30.182"/>
    <p1510:client id="{5C94A162-2C24-983A-B4A4-4C2A13EC9188}" v="2642" dt="2022-01-22T18:19:29.009"/>
    <p1510:client id="{640F75A7-335D-ACAA-83B4-8358E4E60465}" v="1035" dt="2022-01-21T23:09:40.588"/>
    <p1510:client id="{C058BACC-CB72-B16D-2449-884FABC70261}" v="46" dt="2022-01-22T18:29:10.163"/>
    <p1510:client id="{F8575EF9-1E38-0B47-E4C9-2FA579D95DB5}" v="111" dt="2022-01-19T17:26:55.100"/>
    <p1510:client id="{FE3100BA-5760-C459-16A3-8BC5440ED2DD}" v="893" dt="2022-01-22T20:40:02.8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it-IT" spc="-5" dirty="0"/>
              <a:t>DM Final Project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1</a:t>
            </a:r>
            <a:r>
              <a:rPr spc="-5" dirty="0"/>
              <a:t>9</a:t>
            </a:r>
            <a:r>
              <a:rPr dirty="0"/>
              <a:t>/0</a:t>
            </a:r>
            <a:r>
              <a:rPr spc="-5" dirty="0"/>
              <a:t>1</a:t>
            </a:r>
            <a:r>
              <a:rPr dirty="0"/>
              <a:t>/2</a:t>
            </a:r>
            <a:r>
              <a:rPr spc="-5" dirty="0"/>
              <a:t>0</a:t>
            </a:r>
            <a:r>
              <a:rPr dirty="0"/>
              <a:t>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Pagina</a:t>
            </a:r>
            <a:r>
              <a:rPr spc="-60" dirty="0"/>
              <a:t> </a:t>
            </a:r>
            <a:fld id="{81D60167-4931-47E6-BA6A-407CBD079E47}" type="slidenum">
              <a:rPr dirty="0"/>
              <a:t>‹N›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it-IT" spc="-5" dirty="0"/>
              <a:t>DM Final Project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1</a:t>
            </a:r>
            <a:r>
              <a:rPr spc="-5" dirty="0"/>
              <a:t>9</a:t>
            </a:r>
            <a:r>
              <a:rPr dirty="0"/>
              <a:t>/0</a:t>
            </a:r>
            <a:r>
              <a:rPr spc="-5" dirty="0"/>
              <a:t>1</a:t>
            </a:r>
            <a:r>
              <a:rPr dirty="0"/>
              <a:t>/2</a:t>
            </a:r>
            <a:r>
              <a:rPr spc="-5" dirty="0"/>
              <a:t>0</a:t>
            </a:r>
            <a:r>
              <a:rPr dirty="0"/>
              <a:t>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Pagina</a:t>
            </a:r>
            <a:r>
              <a:rPr spc="-60" dirty="0"/>
              <a:t> </a:t>
            </a:r>
            <a:fld id="{81D60167-4931-47E6-BA6A-407CBD079E47}" type="slidenum">
              <a:rPr dirty="0"/>
              <a:t>‹N›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it-IT" spc="-5" dirty="0"/>
              <a:t>DM Final Project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1</a:t>
            </a:r>
            <a:r>
              <a:rPr spc="-5" dirty="0"/>
              <a:t>9</a:t>
            </a:r>
            <a:r>
              <a:rPr dirty="0"/>
              <a:t>/0</a:t>
            </a:r>
            <a:r>
              <a:rPr spc="-5" dirty="0"/>
              <a:t>1</a:t>
            </a:r>
            <a:r>
              <a:rPr dirty="0"/>
              <a:t>/2</a:t>
            </a:r>
            <a:r>
              <a:rPr spc="-5" dirty="0"/>
              <a:t>0</a:t>
            </a:r>
            <a:r>
              <a:rPr dirty="0"/>
              <a:t>22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Pagina</a:t>
            </a:r>
            <a:r>
              <a:rPr spc="-60" dirty="0"/>
              <a:t> </a:t>
            </a:r>
            <a:fld id="{81D60167-4931-47E6-BA6A-407CBD079E47}" type="slidenum">
              <a:rPr dirty="0"/>
              <a:t>‹N›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it-IT" spc="-5" dirty="0"/>
              <a:t>DM Final Project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1</a:t>
            </a:r>
            <a:r>
              <a:rPr spc="-5" dirty="0"/>
              <a:t>9</a:t>
            </a:r>
            <a:r>
              <a:rPr dirty="0"/>
              <a:t>/0</a:t>
            </a:r>
            <a:r>
              <a:rPr spc="-5" dirty="0"/>
              <a:t>1</a:t>
            </a:r>
            <a:r>
              <a:rPr dirty="0"/>
              <a:t>/2</a:t>
            </a:r>
            <a:r>
              <a:rPr spc="-5" dirty="0"/>
              <a:t>0</a:t>
            </a:r>
            <a:r>
              <a:rPr dirty="0"/>
              <a:t>22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Pagina</a:t>
            </a:r>
            <a:r>
              <a:rPr spc="-60" dirty="0"/>
              <a:t> </a:t>
            </a:r>
            <a:fld id="{81D60167-4931-47E6-BA6A-407CBD079E47}" type="slidenum">
              <a:rPr dirty="0"/>
              <a:t>‹N›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35110" cy="3429000"/>
          </a:xfrm>
          <a:custGeom>
            <a:avLst/>
            <a:gdLst/>
            <a:ahLst/>
            <a:cxnLst/>
            <a:rect l="l" t="t" r="r" b="b"/>
            <a:pathLst>
              <a:path w="9135110" h="3429000">
                <a:moveTo>
                  <a:pt x="9134856" y="0"/>
                </a:moveTo>
                <a:lnTo>
                  <a:pt x="0" y="0"/>
                </a:lnTo>
                <a:lnTo>
                  <a:pt x="0" y="3429000"/>
                </a:lnTo>
                <a:lnTo>
                  <a:pt x="9134856" y="3429000"/>
                </a:lnTo>
                <a:lnTo>
                  <a:pt x="9134856" y="0"/>
                </a:lnTo>
                <a:close/>
              </a:path>
            </a:pathLst>
          </a:custGeom>
          <a:solidFill>
            <a:srgbClr val="C0CE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743199"/>
            <a:ext cx="9143999" cy="4114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it-IT" spc="-5" dirty="0"/>
              <a:t>DM Final Project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1</a:t>
            </a:r>
            <a:r>
              <a:rPr spc="-5" dirty="0"/>
              <a:t>9</a:t>
            </a:r>
            <a:r>
              <a:rPr dirty="0"/>
              <a:t>/0</a:t>
            </a:r>
            <a:r>
              <a:rPr spc="-5" dirty="0"/>
              <a:t>1</a:t>
            </a:r>
            <a:r>
              <a:rPr dirty="0"/>
              <a:t>/2</a:t>
            </a:r>
            <a:r>
              <a:rPr spc="-5" dirty="0"/>
              <a:t>0</a:t>
            </a:r>
            <a:r>
              <a:rPr dirty="0"/>
              <a:t>22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Pagina</a:t>
            </a:r>
            <a:r>
              <a:rPr spc="-60" dirty="0"/>
              <a:t> </a:t>
            </a:r>
            <a:fld id="{81D60167-4931-47E6-BA6A-407CBD079E47}" type="slidenum">
              <a:rPr dirty="0"/>
              <a:t>‹N›</a:t>
            </a:fld>
            <a:endParaRPr dirty="0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096000"/>
            <a:ext cx="9144000" cy="762000"/>
          </a:xfrm>
          <a:custGeom>
            <a:avLst/>
            <a:gdLst/>
            <a:ahLst/>
            <a:cxnLst/>
            <a:rect l="l" t="t" r="r" b="b"/>
            <a:pathLst>
              <a:path w="9144000" h="762000">
                <a:moveTo>
                  <a:pt x="9144000" y="0"/>
                </a:moveTo>
                <a:lnTo>
                  <a:pt x="1219200" y="0"/>
                </a:lnTo>
                <a:lnTo>
                  <a:pt x="1219200" y="228600"/>
                </a:lnTo>
                <a:lnTo>
                  <a:pt x="0" y="228600"/>
                </a:lnTo>
                <a:lnTo>
                  <a:pt x="0" y="762000"/>
                </a:lnTo>
                <a:lnTo>
                  <a:pt x="1219200" y="762000"/>
                </a:lnTo>
                <a:lnTo>
                  <a:pt x="9144000" y="762000"/>
                </a:lnTo>
                <a:lnTo>
                  <a:pt x="9144000" y="228600"/>
                </a:lnTo>
                <a:lnTo>
                  <a:pt x="9144000" y="0"/>
                </a:lnTo>
                <a:close/>
              </a:path>
            </a:pathLst>
          </a:custGeom>
          <a:solidFill>
            <a:srgbClr val="822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94917" y="802004"/>
            <a:ext cx="6754164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98194" y="6191374"/>
            <a:ext cx="1299845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it-IT" spc="-5" dirty="0"/>
              <a:t>DM Final Project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32679" y="6191374"/>
            <a:ext cx="727075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1</a:t>
            </a:r>
            <a:r>
              <a:rPr spc="-5" dirty="0"/>
              <a:t>9</a:t>
            </a:r>
            <a:r>
              <a:rPr dirty="0"/>
              <a:t>/0</a:t>
            </a:r>
            <a:r>
              <a:rPr spc="-5" dirty="0"/>
              <a:t>1</a:t>
            </a:r>
            <a:r>
              <a:rPr dirty="0"/>
              <a:t>/2</a:t>
            </a:r>
            <a:r>
              <a:rPr spc="-5" dirty="0"/>
              <a:t>0</a:t>
            </a:r>
            <a:r>
              <a:rPr dirty="0"/>
              <a:t>22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802118" y="6191374"/>
            <a:ext cx="60325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Pagina</a:t>
            </a:r>
            <a:r>
              <a:rPr spc="-60" dirty="0"/>
              <a:t> </a:t>
            </a:r>
            <a:fld id="{81D60167-4931-47E6-BA6A-407CBD079E47}" type="slidenum">
              <a:rPr dirty="0"/>
              <a:t>‹N›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LKrz7lnGQ6U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1.06434.pdf%5D" TargetMode="External"/><Relationship Id="rId7" Type="http://schemas.openxmlformats.org/officeDocument/2006/relationships/hyperlink" Target="https://github.com/IlKaiser/DM22_HW" TargetMode="External"/><Relationship Id="rId2" Type="http://schemas.openxmlformats.org/officeDocument/2006/relationships/hyperlink" Target="https://proceedings.neurips.cc/paper/2014/file/5ca3e9b122f61f8f06494c97b1afccf3-Paper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kaggle.com/laseroverrider/datamining-final-project" TargetMode="External"/><Relationship Id="rId5" Type="http://schemas.openxmlformats.org/officeDocument/2006/relationships/hyperlink" Target="https://www.kaggle.com/kengoichiki/the-metropolitan-museum-of-art-ukiyoe-dataset" TargetMode="External"/><Relationship Id="rId4" Type="http://schemas.openxmlformats.org/officeDocument/2006/relationships/hyperlink" Target="https://arxiv.org/abs/1411.178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rtsandculture.google.com/story/the-ukiyo-e-artists-you-need-to-know/BQKC6o0k2oBRLA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roceedings.neurips.cc/paper/2014/file/5ca3e9b122f61f8f06494c97b1afccf3-Paper.pdf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arxiv.org/pdf/1511.06434.pdf%5D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arxiv.org/abs/1411.1784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511.06434.pdf%5D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FA06DF0-5226-4181-B2CE-88DADE0D529A}"/>
              </a:ext>
            </a:extLst>
          </p:cNvPr>
          <p:cNvSpPr/>
          <p:nvPr/>
        </p:nvSpPr>
        <p:spPr>
          <a:xfrm>
            <a:off x="0" y="-4864"/>
            <a:ext cx="9144000" cy="286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BA0D25-7906-4296-A8C1-EE360AF15B8B}"/>
              </a:ext>
            </a:extLst>
          </p:cNvPr>
          <p:cNvSpPr txBox="1"/>
          <p:nvPr/>
        </p:nvSpPr>
        <p:spPr>
          <a:xfrm>
            <a:off x="2223042" y="791659"/>
            <a:ext cx="47036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Arial"/>
                <a:cs typeface="Arial"/>
              </a:rPr>
              <a:t>Data Mining 2022 </a:t>
            </a:r>
            <a:r>
              <a:rPr lang="it-IT" sz="2400" dirty="0" err="1">
                <a:latin typeface="Arial"/>
                <a:cs typeface="Arial"/>
              </a:rPr>
              <a:t>Final</a:t>
            </a:r>
            <a:r>
              <a:rPr lang="it-IT" sz="2400" dirty="0">
                <a:latin typeface="Arial"/>
                <a:cs typeface="Arial"/>
              </a:rPr>
              <a:t> Project</a:t>
            </a:r>
            <a:endParaRPr lang="it-IT" sz="2400">
              <a:latin typeface="Arial"/>
              <a:cs typeface="Arial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5766B42-0F6C-4559-9684-12330B5BA204}"/>
              </a:ext>
            </a:extLst>
          </p:cNvPr>
          <p:cNvSpPr txBox="1"/>
          <p:nvPr/>
        </p:nvSpPr>
        <p:spPr>
          <a:xfrm>
            <a:off x="1357849" y="1256827"/>
            <a:ext cx="642025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200" b="1" dirty="0">
                <a:latin typeface="Arial"/>
                <a:cs typeface="Calibri"/>
              </a:rPr>
              <a:t>Generative </a:t>
            </a:r>
            <a:r>
              <a:rPr lang="it-IT" sz="3200" b="1" dirty="0" err="1">
                <a:latin typeface="Arial"/>
                <a:cs typeface="Calibri"/>
              </a:rPr>
              <a:t>Adversarial</a:t>
            </a:r>
            <a:r>
              <a:rPr lang="it-IT" sz="3200" b="1" dirty="0">
                <a:latin typeface="Arial"/>
                <a:cs typeface="Calibri"/>
              </a:rPr>
              <a:t> Network</a:t>
            </a:r>
            <a:endParaRPr lang="it-IT" b="1">
              <a:latin typeface="Arial"/>
              <a:cs typeface="Calibri"/>
            </a:endParaRPr>
          </a:p>
          <a:p>
            <a:pPr algn="ctr"/>
            <a:r>
              <a:rPr lang="it-IT" sz="3200" b="1" dirty="0">
                <a:latin typeface="Arial"/>
                <a:cs typeface="Calibri"/>
              </a:rPr>
              <a:t> for Ukiyo-e image generation</a:t>
            </a:r>
            <a:endParaRPr lang="it-IT" b="1" dirty="0">
              <a:latin typeface="Arial"/>
              <a:cs typeface="Calibri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411138-E46C-4AA9-A37F-D18B1D6567E3}"/>
              </a:ext>
            </a:extLst>
          </p:cNvPr>
          <p:cNvSpPr/>
          <p:nvPr/>
        </p:nvSpPr>
        <p:spPr>
          <a:xfrm>
            <a:off x="-3040" y="2871483"/>
            <a:ext cx="2052537" cy="554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143B108-E633-438E-854D-ECACE41CF0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r>
              <a:rPr lang="it-IT" dirty="0"/>
              <a:t>Pagina</a:t>
            </a:r>
            <a:r>
              <a:rPr lang="it-IT" spc="-60" dirty="0"/>
              <a:t> </a:t>
            </a:r>
            <a:fld id="{81D60167-4931-47E6-BA6A-407CBD079E47}" type="slidenum">
              <a:rPr dirty="0"/>
              <a:t>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557385B-D17A-4F75-878D-7C8A0C6E180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-5" dirty="0"/>
              <a:t>DM Final Project</a:t>
            </a:r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it-IT" spc="-5" dirty="0"/>
              <a:t>DM Final Project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</a:t>
            </a:r>
            <a:r>
              <a:rPr spc="-5" dirty="0"/>
              <a:t>9</a:t>
            </a:r>
            <a:r>
              <a:rPr dirty="0"/>
              <a:t>/0</a:t>
            </a:r>
            <a:r>
              <a:rPr spc="-5" dirty="0"/>
              <a:t>1</a:t>
            </a:r>
            <a:r>
              <a:rPr dirty="0"/>
              <a:t>/2</a:t>
            </a:r>
            <a:r>
              <a:rPr spc="-5" dirty="0"/>
              <a:t>0</a:t>
            </a:r>
            <a:r>
              <a:rPr dirty="0"/>
              <a:t>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Pagina</a:t>
            </a:r>
            <a:r>
              <a:rPr spc="-60" dirty="0"/>
              <a:t> </a:t>
            </a: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881E75-6DF0-4FA9-8004-405AC3EF8FE8}"/>
              </a:ext>
            </a:extLst>
          </p:cNvPr>
          <p:cNvSpPr txBox="1"/>
          <p:nvPr/>
        </p:nvSpPr>
        <p:spPr>
          <a:xfrm>
            <a:off x="2172916" y="363571"/>
            <a:ext cx="500974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500" b="1" dirty="0">
                <a:latin typeface="Arial"/>
                <a:cs typeface="Arial"/>
              </a:rPr>
              <a:t>DCGAN </a:t>
            </a:r>
            <a:r>
              <a:rPr lang="it-IT" sz="2500" b="1" dirty="0" err="1">
                <a:latin typeface="Arial"/>
                <a:cs typeface="Arial"/>
              </a:rPr>
              <a:t>Results</a:t>
            </a:r>
            <a:endParaRPr lang="it-IT" dirty="0" err="1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2FD633-E9D5-4AA1-BB80-81B78C6C7819}"/>
              </a:ext>
            </a:extLst>
          </p:cNvPr>
          <p:cNvSpPr txBox="1"/>
          <p:nvPr/>
        </p:nvSpPr>
        <p:spPr>
          <a:xfrm>
            <a:off x="34344" y="6087414"/>
            <a:ext cx="126213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800" dirty="0"/>
              <a:t>Marco Calamo 1808240</a:t>
            </a:r>
            <a:endParaRPr lang="it-IT" sz="800" dirty="0">
              <a:cs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9A6FD4-1360-4FD5-9444-9E32F7BBC27F}"/>
              </a:ext>
            </a:extLst>
          </p:cNvPr>
          <p:cNvSpPr txBox="1"/>
          <p:nvPr/>
        </p:nvSpPr>
        <p:spPr>
          <a:xfrm>
            <a:off x="1011676" y="4182894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>
                <a:latin typeface="Arial"/>
                <a:cs typeface="Arial"/>
              </a:rPr>
              <a:t>Discriminator and Generator </a:t>
            </a:r>
            <a:r>
              <a:rPr lang="it-IT" sz="1100" dirty="0" err="1">
                <a:latin typeface="Arial"/>
                <a:cs typeface="Arial"/>
              </a:rPr>
              <a:t>loss</a:t>
            </a:r>
            <a:r>
              <a:rPr lang="it-IT" sz="1100" dirty="0">
                <a:latin typeface="Arial"/>
                <a:cs typeface="Arial"/>
              </a:rPr>
              <a:t> </a:t>
            </a:r>
            <a:r>
              <a:rPr lang="it-IT" sz="1100" dirty="0" err="1">
                <a:latin typeface="Arial"/>
                <a:cs typeface="Arial"/>
              </a:rPr>
              <a:t>among</a:t>
            </a:r>
            <a:r>
              <a:rPr lang="it-IT" sz="1100" dirty="0">
                <a:latin typeface="Arial"/>
                <a:cs typeface="Arial"/>
              </a:rPr>
              <a:t> 450 </a:t>
            </a:r>
            <a:r>
              <a:rPr lang="it-IT" sz="1100" dirty="0" err="1">
                <a:latin typeface="Arial"/>
                <a:cs typeface="Arial"/>
              </a:rPr>
              <a:t>epochs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419046A-866C-4859-807B-92B846645AC0}"/>
              </a:ext>
            </a:extLst>
          </p:cNvPr>
          <p:cNvSpPr txBox="1"/>
          <p:nvPr/>
        </p:nvSpPr>
        <p:spPr>
          <a:xfrm>
            <a:off x="5953327" y="418289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>
                <a:latin typeface="Arial"/>
                <a:cs typeface="Arial"/>
              </a:rPr>
              <a:t>Discriminator scores </a:t>
            </a:r>
            <a:r>
              <a:rPr lang="it-IT" sz="1100" dirty="0" err="1">
                <a:latin typeface="Arial"/>
                <a:cs typeface="Arial"/>
              </a:rPr>
              <a:t>among</a:t>
            </a:r>
            <a:r>
              <a:rPr lang="it-IT" sz="1100" dirty="0">
                <a:latin typeface="Arial"/>
                <a:cs typeface="Arial"/>
              </a:rPr>
              <a:t> 450 </a:t>
            </a:r>
            <a:r>
              <a:rPr lang="it-IT" sz="1100" dirty="0" err="1">
                <a:latin typeface="Arial"/>
                <a:cs typeface="Arial"/>
              </a:rPr>
              <a:t>epochs</a:t>
            </a:r>
          </a:p>
        </p:txBody>
      </p:sp>
      <p:pic>
        <p:nvPicPr>
          <p:cNvPr id="2" name="Immagine 7">
            <a:extLst>
              <a:ext uri="{FF2B5EF4-FFF2-40B4-BE49-F238E27FC236}">
                <a16:creationId xmlns:a16="http://schemas.microsoft.com/office/drawing/2014/main" id="{8E557236-9055-4BB6-8F86-BEBD6F728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566" y="1402292"/>
            <a:ext cx="3638144" cy="2720725"/>
          </a:xfrm>
          <a:prstGeom prst="rect">
            <a:avLst/>
          </a:prstGeom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90B72C48-3CF6-4F4F-9378-71DCA370C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55" y="1404462"/>
            <a:ext cx="3813242" cy="271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40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it-IT" spc="-5" dirty="0"/>
              <a:t>DM Final Project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</a:t>
            </a:r>
            <a:r>
              <a:rPr spc="-5" dirty="0"/>
              <a:t>9</a:t>
            </a:r>
            <a:r>
              <a:rPr dirty="0"/>
              <a:t>/0</a:t>
            </a:r>
            <a:r>
              <a:rPr spc="-5" dirty="0"/>
              <a:t>1</a:t>
            </a:r>
            <a:r>
              <a:rPr dirty="0"/>
              <a:t>/2</a:t>
            </a:r>
            <a:r>
              <a:rPr spc="-5" dirty="0"/>
              <a:t>0</a:t>
            </a:r>
            <a:r>
              <a:rPr dirty="0"/>
              <a:t>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Pagina</a:t>
            </a:r>
            <a:r>
              <a:rPr spc="-60" dirty="0"/>
              <a:t> </a:t>
            </a: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881E75-6DF0-4FA9-8004-405AC3EF8FE8}"/>
              </a:ext>
            </a:extLst>
          </p:cNvPr>
          <p:cNvSpPr txBox="1"/>
          <p:nvPr/>
        </p:nvSpPr>
        <p:spPr>
          <a:xfrm>
            <a:off x="2172916" y="363571"/>
            <a:ext cx="500974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500" b="1" dirty="0">
                <a:latin typeface="Arial"/>
                <a:cs typeface="Arial"/>
              </a:rPr>
              <a:t>DCGAN </a:t>
            </a:r>
            <a:r>
              <a:rPr lang="it-IT" sz="2500" b="1" dirty="0" err="1">
                <a:latin typeface="Arial"/>
                <a:cs typeface="Arial"/>
              </a:rPr>
              <a:t>Results</a:t>
            </a:r>
            <a:endParaRPr lang="it-IT" dirty="0" err="1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2FD633-E9D5-4AA1-BB80-81B78C6C7819}"/>
              </a:ext>
            </a:extLst>
          </p:cNvPr>
          <p:cNvSpPr txBox="1"/>
          <p:nvPr/>
        </p:nvSpPr>
        <p:spPr>
          <a:xfrm>
            <a:off x="34344" y="6087414"/>
            <a:ext cx="126213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800" dirty="0"/>
              <a:t>Marco Calamo 1808240</a:t>
            </a:r>
            <a:endParaRPr lang="it-IT" sz="800" dirty="0">
              <a:cs typeface="Calibri"/>
            </a:endParaRPr>
          </a:p>
        </p:txBody>
      </p:sp>
      <p:pic>
        <p:nvPicPr>
          <p:cNvPr id="6" name="Elementi multimediali online 5" title="gans training">
            <a:hlinkClick r:id="" action="ppaction://media"/>
            <a:extLst>
              <a:ext uri="{FF2B5EF4-FFF2-40B4-BE49-F238E27FC236}">
                <a16:creationId xmlns:a16="http://schemas.microsoft.com/office/drawing/2014/main" id="{854522A8-5663-4002-8648-FDD7218C3E4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08677" y="984698"/>
            <a:ext cx="7541295" cy="43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61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it-IT" spc="-5" dirty="0"/>
              <a:t>DM Final Project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</a:t>
            </a:r>
            <a:r>
              <a:rPr spc="-5" dirty="0"/>
              <a:t>9</a:t>
            </a:r>
            <a:r>
              <a:rPr dirty="0"/>
              <a:t>/0</a:t>
            </a:r>
            <a:r>
              <a:rPr spc="-5" dirty="0"/>
              <a:t>1</a:t>
            </a:r>
            <a:r>
              <a:rPr dirty="0"/>
              <a:t>/2</a:t>
            </a:r>
            <a:r>
              <a:rPr spc="-5" dirty="0"/>
              <a:t>0</a:t>
            </a:r>
            <a:r>
              <a:rPr dirty="0"/>
              <a:t>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Pagina</a:t>
            </a:r>
            <a:r>
              <a:rPr spc="-60" dirty="0"/>
              <a:t> </a:t>
            </a: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881E75-6DF0-4FA9-8004-405AC3EF8FE8}"/>
              </a:ext>
            </a:extLst>
          </p:cNvPr>
          <p:cNvSpPr txBox="1"/>
          <p:nvPr/>
        </p:nvSpPr>
        <p:spPr>
          <a:xfrm>
            <a:off x="2172916" y="363571"/>
            <a:ext cx="500974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500" b="1" dirty="0" err="1">
                <a:latin typeface="Arial"/>
                <a:cs typeface="Arial"/>
              </a:rPr>
              <a:t>cGAN</a:t>
            </a:r>
            <a:r>
              <a:rPr lang="it-IT" sz="2500" b="1" dirty="0">
                <a:latin typeface="Arial"/>
                <a:cs typeface="Arial"/>
              </a:rPr>
              <a:t> </a:t>
            </a:r>
            <a:r>
              <a:rPr lang="it-IT" sz="2500" b="1" dirty="0" err="1">
                <a:latin typeface="Arial"/>
                <a:cs typeface="Arial"/>
              </a:rPr>
              <a:t>Results</a:t>
            </a:r>
            <a:endParaRPr lang="it-IT" dirty="0" err="1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2FD633-E9D5-4AA1-BB80-81B78C6C7819}"/>
              </a:ext>
            </a:extLst>
          </p:cNvPr>
          <p:cNvSpPr txBox="1"/>
          <p:nvPr/>
        </p:nvSpPr>
        <p:spPr>
          <a:xfrm>
            <a:off x="34344" y="6087414"/>
            <a:ext cx="126213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800" dirty="0"/>
              <a:t>Marco Calamo 1808240</a:t>
            </a:r>
            <a:endParaRPr lang="it-IT" sz="800" dirty="0">
              <a:cs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9A6FD4-1360-4FD5-9444-9E32F7BBC27F}"/>
              </a:ext>
            </a:extLst>
          </p:cNvPr>
          <p:cNvSpPr txBox="1"/>
          <p:nvPr/>
        </p:nvSpPr>
        <p:spPr>
          <a:xfrm>
            <a:off x="252919" y="5204298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>
                <a:latin typeface="Arial"/>
                <a:cs typeface="Arial"/>
              </a:rPr>
              <a:t>Images </a:t>
            </a:r>
            <a:r>
              <a:rPr lang="it-IT" sz="1100" dirty="0" err="1">
                <a:latin typeface="Arial"/>
                <a:cs typeface="Arial"/>
              </a:rPr>
              <a:t>generated</a:t>
            </a:r>
            <a:r>
              <a:rPr lang="it-IT" sz="1100" dirty="0">
                <a:latin typeface="Arial"/>
                <a:cs typeface="Arial"/>
              </a:rPr>
              <a:t> after 200 </a:t>
            </a:r>
            <a:r>
              <a:rPr lang="it-IT" sz="1100" dirty="0" err="1">
                <a:latin typeface="Arial"/>
                <a:cs typeface="Arial"/>
              </a:rPr>
              <a:t>epochs</a:t>
            </a:r>
            <a:r>
              <a:rPr lang="it-IT" sz="1100" dirty="0">
                <a:latin typeface="Arial"/>
                <a:cs typeface="Arial"/>
              </a:rPr>
              <a:t> with </a:t>
            </a:r>
            <a:r>
              <a:rPr lang="it-IT" sz="1100" dirty="0" err="1">
                <a:latin typeface="Arial"/>
                <a:cs typeface="Arial"/>
              </a:rPr>
              <a:t>randomized</a:t>
            </a:r>
            <a:r>
              <a:rPr lang="it-IT" sz="1100" dirty="0">
                <a:latin typeface="Arial"/>
                <a:cs typeface="Arial"/>
              </a:rPr>
              <a:t> class output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419046A-866C-4859-807B-92B846645AC0}"/>
              </a:ext>
            </a:extLst>
          </p:cNvPr>
          <p:cNvSpPr txBox="1"/>
          <p:nvPr/>
        </p:nvSpPr>
        <p:spPr>
          <a:xfrm>
            <a:off x="6167335" y="5204297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sz="1100" dirty="0">
                <a:latin typeface="Arial"/>
                <a:cs typeface="Arial"/>
              </a:rPr>
              <a:t>Images </a:t>
            </a:r>
            <a:r>
              <a:rPr lang="it-IT" sz="1100" dirty="0" err="1">
                <a:latin typeface="Arial"/>
                <a:cs typeface="Arial"/>
              </a:rPr>
              <a:t>generated</a:t>
            </a:r>
            <a:r>
              <a:rPr lang="it-IT" sz="1100" dirty="0">
                <a:latin typeface="Arial"/>
                <a:cs typeface="Arial"/>
              </a:rPr>
              <a:t> after 400 </a:t>
            </a:r>
            <a:r>
              <a:rPr lang="it-IT" sz="1100" dirty="0" err="1">
                <a:latin typeface="Arial"/>
                <a:cs typeface="Arial"/>
              </a:rPr>
              <a:t>epochs</a:t>
            </a:r>
            <a:r>
              <a:rPr lang="it-IT" sz="1100" dirty="0">
                <a:latin typeface="Arial"/>
                <a:cs typeface="Arial"/>
              </a:rPr>
              <a:t> with </a:t>
            </a:r>
            <a:r>
              <a:rPr lang="it-IT" sz="1100" dirty="0" err="1">
                <a:latin typeface="Arial"/>
                <a:cs typeface="Arial"/>
              </a:rPr>
              <a:t>randomized</a:t>
            </a:r>
            <a:r>
              <a:rPr lang="it-IT" sz="1100" dirty="0">
                <a:latin typeface="Arial"/>
                <a:cs typeface="Arial"/>
              </a:rPr>
              <a:t> class output</a:t>
            </a:r>
            <a:endParaRPr lang="it-IT"/>
          </a:p>
        </p:txBody>
      </p:sp>
      <p:pic>
        <p:nvPicPr>
          <p:cNvPr id="8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A93A6DD-8128-4FC8-8312-2AEBAB079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195" y="1086518"/>
            <a:ext cx="3910519" cy="3877568"/>
          </a:xfrm>
          <a:prstGeom prst="rect">
            <a:avLst/>
          </a:prstGeom>
        </p:spPr>
      </p:pic>
      <p:pic>
        <p:nvPicPr>
          <p:cNvPr id="9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BB1CAEFF-6DE6-4262-AEC0-446382C22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19" y="1086496"/>
            <a:ext cx="3842425" cy="387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00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it-IT" spc="-5" dirty="0"/>
              <a:t>DM Final Project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</a:t>
            </a:r>
            <a:r>
              <a:rPr spc="-5" dirty="0"/>
              <a:t>9</a:t>
            </a:r>
            <a:r>
              <a:rPr dirty="0"/>
              <a:t>/0</a:t>
            </a:r>
            <a:r>
              <a:rPr spc="-5" dirty="0"/>
              <a:t>1</a:t>
            </a:r>
            <a:r>
              <a:rPr dirty="0"/>
              <a:t>/2</a:t>
            </a:r>
            <a:r>
              <a:rPr spc="-5" dirty="0"/>
              <a:t>0</a:t>
            </a:r>
            <a:r>
              <a:rPr dirty="0"/>
              <a:t>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Pagina</a:t>
            </a:r>
            <a:r>
              <a:rPr spc="-60" dirty="0"/>
              <a:t> </a:t>
            </a: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881E75-6DF0-4FA9-8004-405AC3EF8FE8}"/>
              </a:ext>
            </a:extLst>
          </p:cNvPr>
          <p:cNvSpPr txBox="1"/>
          <p:nvPr/>
        </p:nvSpPr>
        <p:spPr>
          <a:xfrm>
            <a:off x="2172916" y="363571"/>
            <a:ext cx="500974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500" b="1" dirty="0" err="1">
                <a:latin typeface="Arial"/>
                <a:cs typeface="Arial"/>
              </a:rPr>
              <a:t>cGAN</a:t>
            </a:r>
            <a:r>
              <a:rPr lang="it-IT" sz="2500" b="1" dirty="0">
                <a:latin typeface="Arial"/>
                <a:cs typeface="Arial"/>
              </a:rPr>
              <a:t> </a:t>
            </a:r>
            <a:r>
              <a:rPr lang="it-IT" sz="2500" b="1" dirty="0" err="1">
                <a:latin typeface="Arial"/>
                <a:cs typeface="Arial"/>
              </a:rPr>
              <a:t>Results</a:t>
            </a:r>
            <a:endParaRPr lang="it-IT" dirty="0" err="1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2FD633-E9D5-4AA1-BB80-81B78C6C7819}"/>
              </a:ext>
            </a:extLst>
          </p:cNvPr>
          <p:cNvSpPr txBox="1"/>
          <p:nvPr/>
        </p:nvSpPr>
        <p:spPr>
          <a:xfrm>
            <a:off x="34344" y="6087414"/>
            <a:ext cx="126213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800" dirty="0"/>
              <a:t>Marco Calamo 1808240</a:t>
            </a:r>
            <a:endParaRPr lang="it-IT" sz="800" dirty="0">
              <a:cs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9A6FD4-1360-4FD5-9444-9E32F7BBC27F}"/>
              </a:ext>
            </a:extLst>
          </p:cNvPr>
          <p:cNvSpPr txBox="1"/>
          <p:nvPr/>
        </p:nvSpPr>
        <p:spPr>
          <a:xfrm>
            <a:off x="452131" y="2958123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>
                <a:latin typeface="Arial"/>
                <a:cs typeface="Arial"/>
              </a:rPr>
              <a:t>Images </a:t>
            </a:r>
            <a:r>
              <a:rPr lang="it-IT" sz="1100" dirty="0" err="1">
                <a:latin typeface="Arial"/>
                <a:cs typeface="Arial"/>
              </a:rPr>
              <a:t>generated</a:t>
            </a:r>
            <a:r>
              <a:rPr lang="it-IT" sz="1100" dirty="0">
                <a:latin typeface="Arial"/>
                <a:cs typeface="Arial"/>
              </a:rPr>
              <a:t> after </a:t>
            </a:r>
            <a:r>
              <a:rPr lang="it-IT" sz="1100" dirty="0" err="1">
                <a:latin typeface="Arial"/>
                <a:cs typeface="Arial"/>
              </a:rPr>
              <a:t>after</a:t>
            </a:r>
            <a:r>
              <a:rPr lang="it-IT" sz="1100" dirty="0">
                <a:latin typeface="Arial"/>
                <a:cs typeface="Arial"/>
              </a:rPr>
              <a:t> 450 </a:t>
            </a:r>
            <a:r>
              <a:rPr lang="it-IT" sz="1100" dirty="0" err="1">
                <a:latin typeface="Arial"/>
                <a:cs typeface="Arial"/>
              </a:rPr>
              <a:t>epochs</a:t>
            </a:r>
            <a:r>
              <a:rPr lang="it-IT" sz="1100" dirty="0">
                <a:latin typeface="Arial"/>
                <a:cs typeface="Arial"/>
              </a:rPr>
              <a:t> with input </a:t>
            </a:r>
            <a:r>
              <a:rPr lang="it-IT" sz="1100" dirty="0" err="1">
                <a:latin typeface="Arial"/>
                <a:cs typeface="Arial"/>
              </a:rPr>
              <a:t>as</a:t>
            </a:r>
            <a:r>
              <a:rPr lang="it-IT" sz="1100" dirty="0">
                <a:latin typeface="Arial"/>
                <a:cs typeface="Arial"/>
              </a:rPr>
              <a:t> </a:t>
            </a:r>
            <a:r>
              <a:rPr lang="it-IT" sz="1100" dirty="0" err="1">
                <a:latin typeface="Arial"/>
                <a:cs typeface="Arial"/>
              </a:rPr>
              <a:t>author</a:t>
            </a:r>
            <a:r>
              <a:rPr lang="it-IT" sz="1100" dirty="0">
                <a:latin typeface="Arial"/>
                <a:cs typeface="Arial"/>
              </a:rPr>
              <a:t> Hokusai</a:t>
            </a:r>
          </a:p>
        </p:txBody>
      </p:sp>
      <p:pic>
        <p:nvPicPr>
          <p:cNvPr id="2" name="Immagine 5" descr="Immagine che contiene testo, diverso&#10;&#10;Descrizione generata automaticamente">
            <a:extLst>
              <a:ext uri="{FF2B5EF4-FFF2-40B4-BE49-F238E27FC236}">
                <a16:creationId xmlns:a16="http://schemas.microsoft.com/office/drawing/2014/main" id="{8B451BFA-7B62-46F1-8B7A-6155B7F99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8" y="1156867"/>
            <a:ext cx="4006198" cy="1623686"/>
          </a:xfrm>
          <a:prstGeom prst="rect">
            <a:avLst/>
          </a:prstGeom>
        </p:spPr>
      </p:pic>
      <p:pic>
        <p:nvPicPr>
          <p:cNvPr id="6" name="Immagine 7">
            <a:extLst>
              <a:ext uri="{FF2B5EF4-FFF2-40B4-BE49-F238E27FC236}">
                <a16:creationId xmlns:a16="http://schemas.microsoft.com/office/drawing/2014/main" id="{3D626797-0DC2-4701-9BC5-925052749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919" y="1240736"/>
            <a:ext cx="4163438" cy="387069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483F916-C896-4149-9A99-390EAD22642A}"/>
              </a:ext>
            </a:extLst>
          </p:cNvPr>
          <p:cNvSpPr txBox="1"/>
          <p:nvPr/>
        </p:nvSpPr>
        <p:spPr>
          <a:xfrm>
            <a:off x="4829577" y="5341399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>
                <a:latin typeface="Arial"/>
                <a:cs typeface="Arial"/>
              </a:rPr>
              <a:t>Real images from dataset by Hokusai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7190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it-IT" spc="-5" dirty="0"/>
              <a:t>DM Final Project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</a:t>
            </a:r>
            <a:r>
              <a:rPr spc="-5" dirty="0"/>
              <a:t>9</a:t>
            </a:r>
            <a:r>
              <a:rPr dirty="0"/>
              <a:t>/0</a:t>
            </a:r>
            <a:r>
              <a:rPr spc="-5" dirty="0"/>
              <a:t>1</a:t>
            </a:r>
            <a:r>
              <a:rPr dirty="0"/>
              <a:t>/2</a:t>
            </a:r>
            <a:r>
              <a:rPr spc="-5" dirty="0"/>
              <a:t>0</a:t>
            </a:r>
            <a:r>
              <a:rPr dirty="0"/>
              <a:t>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Pagina</a:t>
            </a:r>
            <a:r>
              <a:rPr spc="-60" dirty="0"/>
              <a:t> </a:t>
            </a: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881E75-6DF0-4FA9-8004-405AC3EF8FE8}"/>
              </a:ext>
            </a:extLst>
          </p:cNvPr>
          <p:cNvSpPr txBox="1"/>
          <p:nvPr/>
        </p:nvSpPr>
        <p:spPr>
          <a:xfrm>
            <a:off x="2172916" y="363571"/>
            <a:ext cx="500974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500" b="1" dirty="0" err="1">
                <a:latin typeface="Arial"/>
                <a:cs typeface="Arial"/>
              </a:rPr>
              <a:t>cGAN</a:t>
            </a:r>
            <a:r>
              <a:rPr lang="it-IT" sz="2500" b="1" dirty="0">
                <a:latin typeface="Arial"/>
                <a:cs typeface="Arial"/>
              </a:rPr>
              <a:t> </a:t>
            </a:r>
            <a:r>
              <a:rPr lang="it-IT" sz="2500" b="1" dirty="0" err="1">
                <a:latin typeface="Arial"/>
                <a:cs typeface="Arial"/>
              </a:rPr>
              <a:t>Results</a:t>
            </a:r>
            <a:endParaRPr lang="it-IT" dirty="0" err="1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2FD633-E9D5-4AA1-BB80-81B78C6C7819}"/>
              </a:ext>
            </a:extLst>
          </p:cNvPr>
          <p:cNvSpPr txBox="1"/>
          <p:nvPr/>
        </p:nvSpPr>
        <p:spPr>
          <a:xfrm>
            <a:off x="34344" y="6087414"/>
            <a:ext cx="126213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800" dirty="0"/>
              <a:t>Marco Calamo 1808240</a:t>
            </a:r>
            <a:endParaRPr lang="it-IT" sz="800" dirty="0">
              <a:cs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9A6FD4-1360-4FD5-9444-9E32F7BBC27F}"/>
              </a:ext>
            </a:extLst>
          </p:cNvPr>
          <p:cNvSpPr txBox="1"/>
          <p:nvPr/>
        </p:nvSpPr>
        <p:spPr>
          <a:xfrm>
            <a:off x="3307404" y="4484451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>
                <a:latin typeface="Arial"/>
                <a:cs typeface="Arial"/>
              </a:rPr>
              <a:t>Discriminator and Generator </a:t>
            </a:r>
            <a:r>
              <a:rPr lang="it-IT" sz="1100" dirty="0" err="1">
                <a:latin typeface="Arial"/>
                <a:cs typeface="Arial"/>
              </a:rPr>
              <a:t>loss</a:t>
            </a:r>
            <a:r>
              <a:rPr lang="it-IT" sz="1100" dirty="0">
                <a:latin typeface="Arial"/>
                <a:cs typeface="Arial"/>
              </a:rPr>
              <a:t> </a:t>
            </a:r>
            <a:r>
              <a:rPr lang="it-IT" sz="1100" dirty="0" err="1">
                <a:latin typeface="Arial"/>
                <a:cs typeface="Arial"/>
              </a:rPr>
              <a:t>among</a:t>
            </a:r>
            <a:r>
              <a:rPr lang="it-IT" sz="1100" dirty="0">
                <a:latin typeface="Arial"/>
                <a:cs typeface="Arial"/>
              </a:rPr>
              <a:t> 450 </a:t>
            </a:r>
            <a:r>
              <a:rPr lang="it-IT" sz="1100" dirty="0" err="1">
                <a:latin typeface="Arial"/>
                <a:cs typeface="Arial"/>
              </a:rPr>
              <a:t>epochs</a:t>
            </a:r>
          </a:p>
        </p:txBody>
      </p:sp>
      <p:pic>
        <p:nvPicPr>
          <p:cNvPr id="6" name="Immagine 8">
            <a:extLst>
              <a:ext uri="{FF2B5EF4-FFF2-40B4-BE49-F238E27FC236}">
                <a16:creationId xmlns:a16="http://schemas.microsoft.com/office/drawing/2014/main" id="{8D604372-5962-4DDC-8B09-7611EAC0B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017" y="1343768"/>
            <a:ext cx="3715965" cy="285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79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it-IT" spc="-5" dirty="0"/>
              <a:t>DM Final Project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</a:t>
            </a:r>
            <a:r>
              <a:rPr spc="-5" dirty="0"/>
              <a:t>9</a:t>
            </a:r>
            <a:r>
              <a:rPr dirty="0"/>
              <a:t>/0</a:t>
            </a:r>
            <a:r>
              <a:rPr spc="-5" dirty="0"/>
              <a:t>1</a:t>
            </a:r>
            <a:r>
              <a:rPr dirty="0"/>
              <a:t>/2</a:t>
            </a:r>
            <a:r>
              <a:rPr spc="-5" dirty="0"/>
              <a:t>0</a:t>
            </a:r>
            <a:r>
              <a:rPr dirty="0"/>
              <a:t>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Pagina</a:t>
            </a:r>
            <a:r>
              <a:rPr spc="-60" dirty="0"/>
              <a:t> </a:t>
            </a: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881E75-6DF0-4FA9-8004-405AC3EF8FE8}"/>
              </a:ext>
            </a:extLst>
          </p:cNvPr>
          <p:cNvSpPr txBox="1"/>
          <p:nvPr/>
        </p:nvSpPr>
        <p:spPr>
          <a:xfrm>
            <a:off x="2104822" y="2951128"/>
            <a:ext cx="500974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500" b="1" dirty="0">
                <a:latin typeface="Arial"/>
                <a:cs typeface="Arial"/>
              </a:rPr>
              <a:t>LIVE DEMO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2FD633-E9D5-4AA1-BB80-81B78C6C7819}"/>
              </a:ext>
            </a:extLst>
          </p:cNvPr>
          <p:cNvSpPr txBox="1"/>
          <p:nvPr/>
        </p:nvSpPr>
        <p:spPr>
          <a:xfrm>
            <a:off x="34344" y="6087414"/>
            <a:ext cx="126213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800" dirty="0"/>
              <a:t>Marco Calamo 1808240</a:t>
            </a:r>
            <a:endParaRPr lang="it-IT" sz="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3681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it-IT" spc="-5" dirty="0"/>
              <a:t>DM Final Project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</a:t>
            </a:r>
            <a:r>
              <a:rPr spc="-5" dirty="0"/>
              <a:t>9</a:t>
            </a:r>
            <a:r>
              <a:rPr dirty="0"/>
              <a:t>/0</a:t>
            </a:r>
            <a:r>
              <a:rPr spc="-5" dirty="0"/>
              <a:t>1</a:t>
            </a:r>
            <a:r>
              <a:rPr dirty="0"/>
              <a:t>/2</a:t>
            </a:r>
            <a:r>
              <a:rPr spc="-5" dirty="0"/>
              <a:t>0</a:t>
            </a:r>
            <a:r>
              <a:rPr dirty="0"/>
              <a:t>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Pagina</a:t>
            </a:r>
            <a:r>
              <a:rPr spc="-60" dirty="0"/>
              <a:t> </a:t>
            </a: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881E75-6DF0-4FA9-8004-405AC3EF8FE8}"/>
              </a:ext>
            </a:extLst>
          </p:cNvPr>
          <p:cNvSpPr txBox="1"/>
          <p:nvPr/>
        </p:nvSpPr>
        <p:spPr>
          <a:xfrm>
            <a:off x="2065911" y="538668"/>
            <a:ext cx="500974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500" b="1" dirty="0">
                <a:latin typeface="Arial"/>
                <a:cs typeface="Arial"/>
              </a:rPr>
              <a:t>Future Development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2FD633-E9D5-4AA1-BB80-81B78C6C7819}"/>
              </a:ext>
            </a:extLst>
          </p:cNvPr>
          <p:cNvSpPr txBox="1"/>
          <p:nvPr/>
        </p:nvSpPr>
        <p:spPr>
          <a:xfrm>
            <a:off x="34344" y="6087414"/>
            <a:ext cx="126213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800" dirty="0"/>
              <a:t>Marco Calamo 1808240</a:t>
            </a:r>
            <a:endParaRPr lang="it-IT" sz="800" dirty="0"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E69DB4-F7ED-4C2B-93C5-47FFBF8A46DD}"/>
              </a:ext>
            </a:extLst>
          </p:cNvPr>
          <p:cNvSpPr txBox="1"/>
          <p:nvPr/>
        </p:nvSpPr>
        <p:spPr>
          <a:xfrm>
            <a:off x="1079771" y="1536970"/>
            <a:ext cx="732492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>
                <a:latin typeface="Arial"/>
                <a:cs typeface="Arial"/>
              </a:rPr>
              <a:t>Take full </a:t>
            </a:r>
            <a:r>
              <a:rPr lang="it-IT" dirty="0" err="1">
                <a:latin typeface="Arial"/>
                <a:cs typeface="Arial"/>
              </a:rPr>
              <a:t>advantage</a:t>
            </a:r>
            <a:r>
              <a:rPr lang="it-IT" dirty="0">
                <a:latin typeface="Arial"/>
                <a:cs typeface="Arial"/>
              </a:rPr>
              <a:t> of Dataset: </a:t>
            </a:r>
          </a:p>
          <a:p>
            <a:pPr marL="742950" lvl="1" indent="-285750">
              <a:buFont typeface="Arial"/>
              <a:buChar char="•"/>
            </a:pPr>
            <a:r>
              <a:rPr lang="it-IT" dirty="0">
                <a:latin typeface="Arial"/>
                <a:cs typeface="Calibri"/>
              </a:rPr>
              <a:t>High </a:t>
            </a:r>
            <a:r>
              <a:rPr lang="it-IT" dirty="0" err="1">
                <a:latin typeface="Arial"/>
                <a:cs typeface="Calibri"/>
              </a:rPr>
              <a:t>resolution</a:t>
            </a:r>
            <a:r>
              <a:rPr lang="it-IT" dirty="0">
                <a:latin typeface="Arial"/>
                <a:cs typeface="Calibri"/>
              </a:rPr>
              <a:t> output</a:t>
            </a:r>
          </a:p>
          <a:p>
            <a:pPr marL="742950" lvl="1" indent="-285750">
              <a:buFont typeface="Arial"/>
              <a:buChar char="•"/>
            </a:pPr>
            <a:r>
              <a:rPr lang="it-IT" dirty="0" err="1">
                <a:latin typeface="Arial"/>
                <a:cs typeface="Calibri"/>
              </a:rPr>
              <a:t>Augment</a:t>
            </a:r>
            <a:r>
              <a:rPr lang="it-IT" dirty="0">
                <a:latin typeface="Arial"/>
                <a:cs typeface="Calibri"/>
              </a:rPr>
              <a:t> data in the </a:t>
            </a:r>
            <a:r>
              <a:rPr lang="it-IT" dirty="0" err="1">
                <a:latin typeface="Arial"/>
                <a:cs typeface="Calibri"/>
              </a:rPr>
              <a:t>most</a:t>
            </a:r>
            <a:r>
              <a:rPr lang="it-IT" dirty="0">
                <a:latin typeface="Arial"/>
                <a:cs typeface="Calibri"/>
              </a:rPr>
              <a:t> </a:t>
            </a:r>
            <a:r>
              <a:rPr lang="it-IT" dirty="0" err="1">
                <a:latin typeface="Arial"/>
                <a:cs typeface="Calibri"/>
              </a:rPr>
              <a:t>effective</a:t>
            </a:r>
            <a:r>
              <a:rPr lang="it-IT" dirty="0">
                <a:latin typeface="Arial"/>
                <a:cs typeface="Calibri"/>
              </a:rPr>
              <a:t> way</a:t>
            </a:r>
          </a:p>
          <a:p>
            <a:pPr lvl="1"/>
            <a:endParaRPr lang="it-IT" dirty="0">
              <a:latin typeface="Arial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err="1">
                <a:latin typeface="Arial"/>
                <a:cs typeface="Calibri"/>
              </a:rPr>
              <a:t>Develop</a:t>
            </a:r>
            <a:r>
              <a:rPr lang="it-IT" dirty="0">
                <a:latin typeface="Arial"/>
                <a:cs typeface="Calibri"/>
              </a:rPr>
              <a:t> a model </a:t>
            </a:r>
            <a:r>
              <a:rPr lang="it-IT" err="1">
                <a:latin typeface="Arial"/>
                <a:cs typeface="Calibri"/>
              </a:rPr>
              <a:t>that</a:t>
            </a:r>
            <a:r>
              <a:rPr lang="it-IT" dirty="0">
                <a:latin typeface="Arial"/>
                <a:cs typeface="Calibri"/>
              </a:rPr>
              <a:t> </a:t>
            </a:r>
            <a:r>
              <a:rPr lang="it-IT" err="1">
                <a:latin typeface="Arial"/>
                <a:cs typeface="Calibri"/>
              </a:rPr>
              <a:t>specifically</a:t>
            </a:r>
            <a:r>
              <a:rPr lang="it-IT" dirty="0">
                <a:latin typeface="Arial"/>
                <a:cs typeface="Calibri"/>
              </a:rPr>
              <a:t> targets </a:t>
            </a:r>
            <a:r>
              <a:rPr lang="it-IT" err="1">
                <a:latin typeface="Arial"/>
                <a:cs typeface="Calibri"/>
              </a:rPr>
              <a:t>this</a:t>
            </a:r>
            <a:r>
              <a:rPr lang="it-IT" dirty="0">
                <a:latin typeface="Arial"/>
                <a:cs typeface="Calibri"/>
              </a:rPr>
              <a:t> </a:t>
            </a:r>
            <a:r>
              <a:rPr lang="it-IT" err="1">
                <a:latin typeface="Arial"/>
                <a:cs typeface="Calibri"/>
              </a:rPr>
              <a:t>kind</a:t>
            </a:r>
            <a:r>
              <a:rPr lang="it-IT" dirty="0">
                <a:latin typeface="Arial"/>
                <a:cs typeface="Calibri"/>
              </a:rPr>
              <a:t> of image in order to </a:t>
            </a:r>
            <a:r>
              <a:rPr lang="it-IT" err="1">
                <a:latin typeface="Arial"/>
                <a:cs typeface="Calibri"/>
              </a:rPr>
              <a:t>obtain</a:t>
            </a:r>
            <a:r>
              <a:rPr lang="it-IT" dirty="0">
                <a:latin typeface="Arial"/>
                <a:cs typeface="Calibri"/>
              </a:rPr>
              <a:t> the </a:t>
            </a:r>
            <a:r>
              <a:rPr lang="it-IT" err="1">
                <a:latin typeface="Arial"/>
                <a:cs typeface="Calibri"/>
              </a:rPr>
              <a:t>most</a:t>
            </a:r>
            <a:r>
              <a:rPr lang="it-IT" dirty="0">
                <a:latin typeface="Arial"/>
                <a:cs typeface="Calibri"/>
              </a:rPr>
              <a:t> out of </a:t>
            </a:r>
            <a:r>
              <a:rPr lang="it-IT" err="1">
                <a:latin typeface="Arial"/>
                <a:cs typeface="Calibri"/>
              </a:rPr>
              <a:t>it</a:t>
            </a:r>
            <a:r>
              <a:rPr lang="it-IT" dirty="0">
                <a:latin typeface="Arial"/>
                <a:cs typeface="Calibri"/>
              </a:rPr>
              <a:t>, </a:t>
            </a:r>
            <a:r>
              <a:rPr lang="it-IT" err="1">
                <a:latin typeface="Arial"/>
                <a:cs typeface="Calibri"/>
              </a:rPr>
              <a:t>especially</a:t>
            </a:r>
            <a:r>
              <a:rPr lang="it-IT" dirty="0">
                <a:latin typeface="Arial"/>
                <a:cs typeface="Calibri"/>
              </a:rPr>
              <a:t> for </a:t>
            </a:r>
            <a:r>
              <a:rPr lang="it-IT" err="1">
                <a:latin typeface="Arial"/>
                <a:cs typeface="Calibri"/>
              </a:rPr>
              <a:t>cGAN</a:t>
            </a:r>
            <a:r>
              <a:rPr lang="it-IT" dirty="0">
                <a:latin typeface="Arial"/>
                <a:cs typeface="Calibri"/>
              </a:rPr>
              <a:t>, </a:t>
            </a:r>
            <a:r>
              <a:rPr lang="it-IT" err="1">
                <a:latin typeface="Arial"/>
                <a:cs typeface="Calibri"/>
              </a:rPr>
              <a:t>but</a:t>
            </a:r>
            <a:r>
              <a:rPr lang="it-IT" dirty="0">
                <a:latin typeface="Arial"/>
                <a:cs typeface="Calibri"/>
              </a:rPr>
              <a:t> the task </a:t>
            </a:r>
            <a:r>
              <a:rPr lang="it-IT" err="1">
                <a:latin typeface="Arial"/>
                <a:cs typeface="Calibri"/>
              </a:rPr>
              <a:t>is</a:t>
            </a:r>
            <a:r>
              <a:rPr lang="it-IT" dirty="0">
                <a:latin typeface="Arial"/>
                <a:cs typeface="Calibri"/>
              </a:rPr>
              <a:t> far from </a:t>
            </a:r>
            <a:r>
              <a:rPr lang="it-IT" err="1">
                <a:latin typeface="Arial"/>
                <a:cs typeface="Calibri"/>
              </a:rPr>
              <a:t>trivial</a:t>
            </a:r>
            <a:endParaRPr lang="it-IT"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5002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it-IT" spc="-5" dirty="0"/>
              <a:t>DM Final Project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</a:t>
            </a:r>
            <a:r>
              <a:rPr spc="-5" dirty="0"/>
              <a:t>9</a:t>
            </a:r>
            <a:r>
              <a:rPr dirty="0"/>
              <a:t>/0</a:t>
            </a:r>
            <a:r>
              <a:rPr spc="-5" dirty="0"/>
              <a:t>1</a:t>
            </a:r>
            <a:r>
              <a:rPr dirty="0"/>
              <a:t>/2</a:t>
            </a:r>
            <a:r>
              <a:rPr spc="-5" dirty="0"/>
              <a:t>0</a:t>
            </a:r>
            <a:r>
              <a:rPr dirty="0"/>
              <a:t>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Pagina</a:t>
            </a:r>
            <a:r>
              <a:rPr spc="-60" dirty="0"/>
              <a:t> </a:t>
            </a: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881E75-6DF0-4FA9-8004-405AC3EF8FE8}"/>
              </a:ext>
            </a:extLst>
          </p:cNvPr>
          <p:cNvSpPr txBox="1"/>
          <p:nvPr/>
        </p:nvSpPr>
        <p:spPr>
          <a:xfrm>
            <a:off x="2065912" y="353843"/>
            <a:ext cx="500974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500" b="1" dirty="0" err="1">
                <a:latin typeface="Arial"/>
                <a:cs typeface="Arial"/>
              </a:rPr>
              <a:t>Bibliography</a:t>
            </a:r>
            <a:endParaRPr lang="it-IT" dirty="0" err="1">
              <a:latin typeface="Calibri"/>
              <a:cs typeface="Calibri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2FD633-E9D5-4AA1-BB80-81B78C6C7819}"/>
              </a:ext>
            </a:extLst>
          </p:cNvPr>
          <p:cNvSpPr txBox="1"/>
          <p:nvPr/>
        </p:nvSpPr>
        <p:spPr>
          <a:xfrm>
            <a:off x="34344" y="6087414"/>
            <a:ext cx="126213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800" dirty="0"/>
              <a:t>Marco Calamo 1808240</a:t>
            </a:r>
            <a:endParaRPr lang="it-IT" sz="800" dirty="0"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1BC753-E018-4FCC-9FEC-0F6056C8AE58}"/>
              </a:ext>
            </a:extLst>
          </p:cNvPr>
          <p:cNvSpPr txBox="1"/>
          <p:nvPr/>
        </p:nvSpPr>
        <p:spPr>
          <a:xfrm>
            <a:off x="856034" y="972766"/>
            <a:ext cx="702337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>
                <a:latin typeface="Arial"/>
                <a:ea typeface="+mn-lt"/>
                <a:cs typeface="+mn-lt"/>
              </a:rPr>
              <a:t>1: </a:t>
            </a:r>
            <a:r>
              <a:rPr lang="it-IT" sz="1200" dirty="0">
                <a:latin typeface="Arial"/>
                <a:ea typeface="+mn-lt"/>
                <a:cs typeface="+mn-lt"/>
                <a:hlinkClick r:id="rId2"/>
              </a:rPr>
              <a:t>Generative Adversarial Nets</a:t>
            </a:r>
            <a:r>
              <a:rPr lang="it-IT" sz="1200" dirty="0">
                <a:latin typeface="Arial"/>
                <a:ea typeface="+mn-lt"/>
                <a:cs typeface="+mn-lt"/>
              </a:rPr>
              <a:t> </a:t>
            </a:r>
          </a:p>
          <a:p>
            <a:endParaRPr lang="it-IT" sz="1200" dirty="0">
              <a:latin typeface="Arial"/>
              <a:ea typeface="+mn-lt"/>
              <a:cs typeface="+mn-lt"/>
            </a:endParaRPr>
          </a:p>
          <a:p>
            <a:r>
              <a:rPr lang="it-IT" sz="1200" dirty="0">
                <a:latin typeface="Arial"/>
                <a:ea typeface="+mn-lt"/>
                <a:cs typeface="+mn-lt"/>
              </a:rPr>
              <a:t>2: </a:t>
            </a:r>
            <a:r>
              <a:rPr lang="it-IT" sz="1200" dirty="0">
                <a:latin typeface="Arial"/>
                <a:ea typeface="+mn-lt"/>
                <a:cs typeface="+mn-lt"/>
                <a:hlinkClick r:id="rId3"/>
              </a:rPr>
              <a:t>Unsupervised representation learning with Deep Convolutional Generative Adversarial Networks</a:t>
            </a:r>
            <a:r>
              <a:rPr lang="it-IT" sz="1200" dirty="0">
                <a:ea typeface="+mn-lt"/>
                <a:cs typeface="+mn-lt"/>
              </a:rPr>
              <a:t> </a:t>
            </a:r>
            <a:endParaRPr lang="it-IT" sz="1200" dirty="0">
              <a:latin typeface="Arial"/>
              <a:ea typeface="+mn-lt"/>
              <a:cs typeface="+mn-lt"/>
            </a:endParaRPr>
          </a:p>
          <a:p>
            <a:endParaRPr lang="it-IT" sz="1200" dirty="0">
              <a:latin typeface="Calibri"/>
              <a:ea typeface="+mn-lt"/>
              <a:cs typeface="+mn-lt"/>
            </a:endParaRPr>
          </a:p>
          <a:p>
            <a:r>
              <a:rPr lang="it-IT" sz="1100" dirty="0">
                <a:latin typeface="Arial"/>
                <a:ea typeface="+mn-lt"/>
                <a:cs typeface="+mn-lt"/>
              </a:rPr>
              <a:t>3: </a:t>
            </a:r>
            <a:r>
              <a:rPr lang="it-IT" sz="1200" dirty="0">
                <a:latin typeface="Arial"/>
                <a:cs typeface="Arial"/>
                <a:hlinkClick r:id="rId4"/>
              </a:rPr>
              <a:t>Conditional Generative Adversarial Nets</a:t>
            </a:r>
            <a:endParaRPr lang="it-IT" sz="1200">
              <a:latin typeface="Arial"/>
              <a:cs typeface="Arial"/>
            </a:endParaRPr>
          </a:p>
          <a:p>
            <a:endParaRPr lang="it-IT" sz="1200" dirty="0">
              <a:latin typeface="Calibri"/>
              <a:ea typeface="+mn-lt"/>
              <a:cs typeface="+mn-lt"/>
            </a:endParaRPr>
          </a:p>
          <a:p>
            <a:r>
              <a:rPr lang="it-IT" sz="1200" dirty="0">
                <a:latin typeface="Arial"/>
                <a:ea typeface="+mn-lt"/>
                <a:cs typeface="+mn-lt"/>
              </a:rPr>
              <a:t>4: </a:t>
            </a:r>
            <a:r>
              <a:rPr lang="it-IT" sz="1200" dirty="0">
                <a:latin typeface="Arial"/>
                <a:ea typeface="+mn-lt"/>
                <a:cs typeface="+mn-lt"/>
                <a:hlinkClick r:id="rId5"/>
              </a:rPr>
              <a:t>Kaggle Ukiyo-e Dataset</a:t>
            </a:r>
            <a:endParaRPr lang="it-IT" sz="1200" dirty="0">
              <a:latin typeface="Arial"/>
              <a:ea typeface="+mn-lt"/>
              <a:cs typeface="+mn-l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38E1B63-A87F-4991-AFA5-751D0127CAE4}"/>
              </a:ext>
            </a:extLst>
          </p:cNvPr>
          <p:cNvSpPr txBox="1"/>
          <p:nvPr/>
        </p:nvSpPr>
        <p:spPr>
          <a:xfrm>
            <a:off x="856034" y="4659549"/>
            <a:ext cx="49221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>
                <a:latin typeface="Arial"/>
                <a:cs typeface="Arial"/>
                <a:hlinkClick r:id="rId6"/>
              </a:rPr>
              <a:t>Kaggle output</a:t>
            </a:r>
            <a:endParaRPr lang="it-IT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Arial"/>
                <a:cs typeface="Arial"/>
                <a:hlinkClick r:id="rId7"/>
              </a:rPr>
              <a:t>Github Repo (with all hw)</a:t>
            </a:r>
            <a:endParaRPr lang="it-IT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891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0755" y="587995"/>
            <a:ext cx="5958840" cy="396904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it-IT" sz="2500" b="1" spc="-5" dirty="0" err="1"/>
              <a:t>Table</a:t>
            </a:r>
            <a:r>
              <a:rPr lang="it-IT" sz="2500" b="1" spc="-5" dirty="0"/>
              <a:t> of </a:t>
            </a:r>
            <a:r>
              <a:rPr lang="it-IT" sz="2500" b="1" spc="-5" dirty="0" err="1"/>
              <a:t>contents</a:t>
            </a:r>
            <a:r>
              <a:rPr lang="it-IT" sz="2500" b="1" spc="-5" dirty="0"/>
              <a:t>:</a:t>
            </a:r>
            <a:endParaRPr lang="it-IT" sz="2500" b="1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1298194" y="6191374"/>
            <a:ext cx="1299845" cy="1692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/>
            <a:r>
              <a:rPr lang="it-IT" spc="-5" dirty="0"/>
              <a:t>DM </a:t>
            </a:r>
            <a:r>
              <a:rPr lang="it-IT" spc="-5" dirty="0" err="1"/>
              <a:t>Final</a:t>
            </a:r>
            <a:r>
              <a:rPr lang="it-IT" spc="-5" dirty="0"/>
              <a:t> Project</a:t>
            </a:r>
            <a:endParaRPr lang="it-IT" dirty="0" err="1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</a:t>
            </a:r>
            <a:r>
              <a:rPr spc="-5" dirty="0"/>
              <a:t>9</a:t>
            </a:r>
            <a:r>
              <a:rPr dirty="0"/>
              <a:t>/0</a:t>
            </a:r>
            <a:r>
              <a:rPr spc="-5" dirty="0"/>
              <a:t>1</a:t>
            </a:r>
            <a:r>
              <a:rPr dirty="0"/>
              <a:t>/2</a:t>
            </a:r>
            <a:r>
              <a:rPr spc="-5" dirty="0"/>
              <a:t>0</a:t>
            </a:r>
            <a:r>
              <a:rPr dirty="0"/>
              <a:t>22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591122-6FDF-422D-BCEE-770F6B836FDD}"/>
              </a:ext>
            </a:extLst>
          </p:cNvPr>
          <p:cNvSpPr txBox="1"/>
          <p:nvPr/>
        </p:nvSpPr>
        <p:spPr>
          <a:xfrm>
            <a:off x="34344" y="6087414"/>
            <a:ext cx="126213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800" dirty="0"/>
              <a:t>Marco Calamo 1808240</a:t>
            </a:r>
            <a:endParaRPr lang="it-IT" sz="800" dirty="0">
              <a:cs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46A2CC-E7AF-4531-B90E-C7DD41C91ACB}"/>
              </a:ext>
            </a:extLst>
          </p:cNvPr>
          <p:cNvSpPr txBox="1"/>
          <p:nvPr/>
        </p:nvSpPr>
        <p:spPr>
          <a:xfrm>
            <a:off x="1196502" y="1653702"/>
            <a:ext cx="6965004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>
                <a:latin typeface="Arial"/>
                <a:cs typeface="Arial"/>
              </a:rPr>
              <a:t>Ukiyo-e</a:t>
            </a: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Arial"/>
                <a:cs typeface="Arial"/>
              </a:rPr>
              <a:t>GAN</a:t>
            </a: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Arial"/>
                <a:cs typeface="Calibri"/>
              </a:rPr>
              <a:t>Deep </a:t>
            </a:r>
            <a:r>
              <a:rPr lang="it-IT" dirty="0" err="1">
                <a:latin typeface="Arial"/>
                <a:cs typeface="Calibri"/>
              </a:rPr>
              <a:t>Convloutional</a:t>
            </a:r>
            <a:r>
              <a:rPr lang="it-IT" dirty="0">
                <a:latin typeface="Arial"/>
                <a:cs typeface="Calibri"/>
              </a:rPr>
              <a:t> GAN</a:t>
            </a:r>
          </a:p>
          <a:p>
            <a:pPr marL="285750" indent="-285750">
              <a:buFont typeface="Arial"/>
              <a:buChar char="•"/>
            </a:pPr>
            <a:r>
              <a:rPr lang="it-IT" dirty="0" err="1">
                <a:latin typeface="Arial"/>
                <a:cs typeface="Calibri"/>
              </a:rPr>
              <a:t>Conditional</a:t>
            </a:r>
            <a:r>
              <a:rPr lang="it-IT" dirty="0">
                <a:latin typeface="Arial"/>
                <a:cs typeface="Calibri"/>
              </a:rPr>
              <a:t> GAN</a:t>
            </a: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Arial"/>
                <a:cs typeface="Calibri"/>
              </a:rPr>
              <a:t>Dataset and </a:t>
            </a:r>
            <a:r>
              <a:rPr lang="it-IT" dirty="0" err="1">
                <a:latin typeface="Arial"/>
                <a:cs typeface="Calibri"/>
              </a:rPr>
              <a:t>issues</a:t>
            </a:r>
            <a:endParaRPr lang="it-IT">
              <a:latin typeface="Arial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dirty="0" err="1">
                <a:latin typeface="Arial"/>
                <a:cs typeface="Calibri"/>
              </a:rPr>
              <a:t>Final</a:t>
            </a:r>
            <a:r>
              <a:rPr lang="it-IT" dirty="0">
                <a:latin typeface="Arial"/>
                <a:cs typeface="Calibri"/>
              </a:rPr>
              <a:t> </a:t>
            </a:r>
            <a:r>
              <a:rPr lang="it-IT" dirty="0" err="1">
                <a:latin typeface="Arial"/>
                <a:cs typeface="Calibri"/>
              </a:rPr>
              <a:t>results</a:t>
            </a:r>
            <a:endParaRPr lang="it-IT">
              <a:latin typeface="Arial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Arial"/>
                <a:cs typeface="Calibri"/>
              </a:rPr>
              <a:t>Demo</a:t>
            </a: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Arial"/>
                <a:cs typeface="Calibri"/>
              </a:rPr>
              <a:t>Future </a:t>
            </a:r>
            <a:r>
              <a:rPr lang="it-IT" dirty="0" err="1">
                <a:latin typeface="Arial"/>
                <a:cs typeface="Calibri"/>
              </a:rPr>
              <a:t>development</a:t>
            </a:r>
            <a:endParaRPr lang="it-IT">
              <a:latin typeface="Arial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dirty="0" err="1">
                <a:latin typeface="Arial"/>
                <a:cs typeface="Calibri"/>
              </a:rPr>
              <a:t>Bibliography</a:t>
            </a:r>
            <a:endParaRPr lang="it-IT" dirty="0">
              <a:latin typeface="Arial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it-IT" dirty="0">
              <a:latin typeface="Arial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it-IT" dirty="0">
              <a:latin typeface="Arial"/>
              <a:cs typeface="Calibri"/>
            </a:endParaRP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6B3AD289-D967-43B1-9096-34B26A76E0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r>
              <a:rPr lang="it-IT" dirty="0"/>
              <a:t>Pagina</a:t>
            </a:r>
            <a:r>
              <a:rPr lang="it-IT" spc="-60" dirty="0"/>
              <a:t> </a:t>
            </a:r>
            <a:fld id="{81D60167-4931-47E6-BA6A-407CBD079E47}" type="slidenum">
              <a:rPr dirty="0"/>
              <a:t>2</a:t>
            </a:fld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3904" y="1171655"/>
            <a:ext cx="5958840" cy="36068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b="1" spc="-5" dirty="0" err="1"/>
              <a:t>What</a:t>
            </a:r>
            <a:r>
              <a:rPr lang="it-IT" b="1" spc="-5" dirty="0"/>
              <a:t> are Ukiyo-e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it-IT" spc="-5" dirty="0"/>
              <a:t>DM Final Project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</a:t>
            </a:r>
            <a:r>
              <a:rPr spc="-5" dirty="0"/>
              <a:t>9</a:t>
            </a:r>
            <a:r>
              <a:rPr dirty="0"/>
              <a:t>/0</a:t>
            </a:r>
            <a:r>
              <a:rPr spc="-5" dirty="0"/>
              <a:t>1</a:t>
            </a:r>
            <a:r>
              <a:rPr dirty="0"/>
              <a:t>/2</a:t>
            </a:r>
            <a:r>
              <a:rPr spc="-5" dirty="0"/>
              <a:t>0</a:t>
            </a:r>
            <a:r>
              <a:rPr dirty="0"/>
              <a:t>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Pagina</a:t>
            </a:r>
            <a:r>
              <a:rPr spc="-60" dirty="0"/>
              <a:t> </a:t>
            </a: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BEE0D1-CFF8-4FEC-8E4F-9B8FB4A20389}"/>
              </a:ext>
            </a:extLst>
          </p:cNvPr>
          <p:cNvSpPr txBox="1"/>
          <p:nvPr/>
        </p:nvSpPr>
        <p:spPr>
          <a:xfrm>
            <a:off x="4299626" y="5700408"/>
            <a:ext cx="475682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800" dirty="0"/>
              <a:t>Source: </a:t>
            </a:r>
            <a:r>
              <a:rPr lang="it-IT" sz="800" dirty="0">
                <a:ea typeface="+mn-lt"/>
                <a:cs typeface="+mn-lt"/>
                <a:hlinkClick r:id="rId2"/>
              </a:rPr>
              <a:t>https://artsandculture.google.com/story/the-ukiyo-e-artists-you-need-to-know/BQKC6o0k2oBRLA</a:t>
            </a:r>
            <a:endParaRPr lang="it-IT" sz="800">
              <a:cs typeface="Calibri"/>
              <a:hlinkClick r:id="rId2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150FE08-9B86-4E62-8252-F8E23EE431EC}"/>
              </a:ext>
            </a:extLst>
          </p:cNvPr>
          <p:cNvSpPr txBox="1"/>
          <p:nvPr/>
        </p:nvSpPr>
        <p:spPr>
          <a:xfrm>
            <a:off x="807396" y="1653702"/>
            <a:ext cx="387160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ea typeface="+mn-lt"/>
                <a:cs typeface="+mn-lt"/>
              </a:rPr>
              <a:t>Ukiyo-e is a genre of Japanese art which flourished from the 17th through 19th centuries. Its artists produced woodblock prints and paintings of such subjects as landscapes.</a:t>
            </a:r>
            <a:endParaRPr lang="it-IT" sz="1400" dirty="0">
              <a:latin typeface="Arial"/>
              <a:ea typeface="+mn-lt"/>
              <a:cs typeface="+mn-lt"/>
            </a:endParaRPr>
          </a:p>
          <a:p>
            <a:r>
              <a:rPr lang="en-US" sz="1400" dirty="0">
                <a:latin typeface="Arial"/>
                <a:ea typeface="+mn-lt"/>
                <a:cs typeface="+mn-lt"/>
              </a:rPr>
              <a:t> The term ukiyo-e (</a:t>
            </a:r>
            <a:r>
              <a:rPr lang="ja-JP" altLang="en-US" sz="1400">
                <a:latin typeface="Arial"/>
                <a:ea typeface="+mn-lt"/>
                <a:cs typeface="+mn-lt"/>
              </a:rPr>
              <a:t>浮世絵</a:t>
            </a:r>
            <a:r>
              <a:rPr lang="en-US" sz="1400" dirty="0">
                <a:latin typeface="Arial"/>
                <a:ea typeface="+mn-lt"/>
                <a:cs typeface="+mn-lt"/>
              </a:rPr>
              <a:t>) translates as "picture[s] of the floating world"</a:t>
            </a:r>
            <a:endParaRPr lang="it-IT" sz="1400">
              <a:latin typeface="Arial"/>
              <a:ea typeface="+mn-lt"/>
              <a:cs typeface="+mn-lt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6A4500-BB7A-4DA8-B9B2-C865665BF8D8}"/>
              </a:ext>
            </a:extLst>
          </p:cNvPr>
          <p:cNvSpPr txBox="1"/>
          <p:nvPr/>
        </p:nvSpPr>
        <p:spPr>
          <a:xfrm>
            <a:off x="872449" y="3372458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200" b="1" dirty="0" err="1">
                <a:latin typeface="Arial"/>
                <a:cs typeface="Arial"/>
              </a:rPr>
              <a:t>Why</a:t>
            </a:r>
            <a:r>
              <a:rPr lang="it-IT" sz="2200" b="1" dirty="0">
                <a:latin typeface="Arial"/>
                <a:cs typeface="Arial"/>
              </a:rPr>
              <a:t> Ukiyo-e</a:t>
            </a:r>
            <a:endParaRPr lang="it-IT" sz="2200" b="1">
              <a:latin typeface="Arial"/>
              <a:cs typeface="Arial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C285D21-7CEB-4BD4-B9D3-BE8CC4B547DF}"/>
              </a:ext>
            </a:extLst>
          </p:cNvPr>
          <p:cNvSpPr txBox="1"/>
          <p:nvPr/>
        </p:nvSpPr>
        <p:spPr>
          <a:xfrm>
            <a:off x="807395" y="3939701"/>
            <a:ext cx="387160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ea typeface="+mn-lt"/>
                <a:cs typeface="+mn-lt"/>
              </a:rPr>
              <a:t>I found Japanese culture very fascinating, online I found no GAN that generates this kind of art from scratch, and I took my chance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881E75-6DF0-4FA9-8004-405AC3EF8FE8}"/>
              </a:ext>
            </a:extLst>
          </p:cNvPr>
          <p:cNvSpPr txBox="1"/>
          <p:nvPr/>
        </p:nvSpPr>
        <p:spPr>
          <a:xfrm>
            <a:off x="3204047" y="334388"/>
            <a:ext cx="274320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500" b="1" dirty="0">
                <a:latin typeface="Arial"/>
                <a:cs typeface="Arial"/>
              </a:rPr>
              <a:t>Ukiyo-e</a:t>
            </a:r>
            <a:endParaRPr lang="it-IT" b="1">
              <a:latin typeface="Arial"/>
              <a:cs typeface="Arial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2FD633-E9D5-4AA1-BB80-81B78C6C7819}"/>
              </a:ext>
            </a:extLst>
          </p:cNvPr>
          <p:cNvSpPr txBox="1"/>
          <p:nvPr/>
        </p:nvSpPr>
        <p:spPr>
          <a:xfrm>
            <a:off x="34344" y="6087414"/>
            <a:ext cx="126213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800" dirty="0"/>
              <a:t>Marco Calamo 1808240</a:t>
            </a:r>
            <a:endParaRPr lang="it-IT" sz="800" dirty="0">
              <a:cs typeface="Calibri"/>
            </a:endParaRPr>
          </a:p>
        </p:txBody>
      </p:sp>
      <p:pic>
        <p:nvPicPr>
          <p:cNvPr id="15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E219ABE-4EB4-46A1-9E43-8412D2FF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660" y="1171175"/>
            <a:ext cx="2947482" cy="1937821"/>
          </a:xfrm>
          <a:prstGeom prst="rect">
            <a:avLst/>
          </a:prstGeom>
        </p:spPr>
      </p:pic>
      <p:pic>
        <p:nvPicPr>
          <p:cNvPr id="16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3D43399-8C48-4070-B476-DDA0914F1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659" y="3574199"/>
            <a:ext cx="3044757" cy="1684317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8834FEA-3BD8-43DD-8CA2-46B103652904}"/>
              </a:ext>
            </a:extLst>
          </p:cNvPr>
          <p:cNvSpPr txBox="1"/>
          <p:nvPr/>
        </p:nvSpPr>
        <p:spPr>
          <a:xfrm>
            <a:off x="5058383" y="3112851"/>
            <a:ext cx="342413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i="1" dirty="0"/>
              <a:t>The Great </a:t>
            </a:r>
            <a:r>
              <a:rPr lang="it-IT" sz="1100" i="1" dirty="0" err="1"/>
              <a:t>Wave</a:t>
            </a:r>
            <a:r>
              <a:rPr lang="it-IT" sz="1100" i="1" dirty="0"/>
              <a:t> of Kanagawa – </a:t>
            </a:r>
            <a:r>
              <a:rPr lang="it-IT" sz="1100" i="1" dirty="0" err="1"/>
              <a:t>Hatsushika</a:t>
            </a:r>
            <a:r>
              <a:rPr lang="it-IT" sz="1100" i="1" dirty="0"/>
              <a:t> Hokusai</a:t>
            </a:r>
            <a:endParaRPr lang="it-IT" sz="1100" i="1">
              <a:cs typeface="Calibri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53E185F-229F-4B0E-87CF-F551EB86B1D4}"/>
              </a:ext>
            </a:extLst>
          </p:cNvPr>
          <p:cNvSpPr txBox="1"/>
          <p:nvPr/>
        </p:nvSpPr>
        <p:spPr>
          <a:xfrm>
            <a:off x="5094862" y="5269960"/>
            <a:ext cx="380351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i="1" dirty="0">
                <a:ea typeface="+mn-lt"/>
                <a:cs typeface="+mn-lt"/>
              </a:rPr>
              <a:t>The Satta Pass </a:t>
            </a:r>
            <a:r>
              <a:rPr lang="it-IT" sz="1100" i="1" dirty="0" err="1">
                <a:ea typeface="+mn-lt"/>
                <a:cs typeface="+mn-lt"/>
              </a:rPr>
              <a:t>at</a:t>
            </a:r>
            <a:r>
              <a:rPr lang="it-IT" sz="1100" i="1" dirty="0">
                <a:ea typeface="+mn-lt"/>
                <a:cs typeface="+mn-lt"/>
              </a:rPr>
              <a:t> </a:t>
            </a:r>
            <a:r>
              <a:rPr lang="it-IT" sz="1100" i="1" dirty="0" err="1">
                <a:ea typeface="+mn-lt"/>
                <a:cs typeface="+mn-lt"/>
              </a:rPr>
              <a:t>Yui</a:t>
            </a:r>
            <a:r>
              <a:rPr lang="it-IT" sz="1100" i="1" dirty="0">
                <a:ea typeface="+mn-lt"/>
                <a:cs typeface="+mn-lt"/>
              </a:rPr>
              <a:t> (Station #17)</a:t>
            </a:r>
            <a:r>
              <a:rPr lang="it-IT" sz="1100" i="1" dirty="0"/>
              <a:t> - </a:t>
            </a:r>
            <a:r>
              <a:rPr lang="it-IT" sz="1100" i="1" dirty="0" err="1"/>
              <a:t>Utagawa</a:t>
            </a:r>
            <a:r>
              <a:rPr lang="it-IT" sz="1100" i="1" dirty="0"/>
              <a:t> Hiroshige</a:t>
            </a:r>
            <a:endParaRPr lang="it-IT" sz="1100" i="1"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it-IT" spc="-5" dirty="0"/>
              <a:t>DM Final Project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</a:t>
            </a:r>
            <a:r>
              <a:rPr spc="-5" dirty="0"/>
              <a:t>9</a:t>
            </a:r>
            <a:r>
              <a:rPr dirty="0"/>
              <a:t>/0</a:t>
            </a:r>
            <a:r>
              <a:rPr spc="-5" dirty="0"/>
              <a:t>1</a:t>
            </a:r>
            <a:r>
              <a:rPr dirty="0"/>
              <a:t>/2</a:t>
            </a:r>
            <a:r>
              <a:rPr spc="-5" dirty="0"/>
              <a:t>0</a:t>
            </a:r>
            <a:r>
              <a:rPr dirty="0"/>
              <a:t>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Pagina</a:t>
            </a:r>
            <a:r>
              <a:rPr spc="-60" dirty="0"/>
              <a:t> </a:t>
            </a: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881E75-6DF0-4FA9-8004-405AC3EF8FE8}"/>
              </a:ext>
            </a:extLst>
          </p:cNvPr>
          <p:cNvSpPr txBox="1"/>
          <p:nvPr/>
        </p:nvSpPr>
        <p:spPr>
          <a:xfrm>
            <a:off x="2226578" y="320641"/>
            <a:ext cx="500974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500" b="1" dirty="0">
                <a:latin typeface="Arial"/>
                <a:cs typeface="Arial"/>
              </a:rPr>
              <a:t>Generative </a:t>
            </a:r>
            <a:r>
              <a:rPr lang="it-IT" sz="2500" b="1" dirty="0" err="1">
                <a:latin typeface="Arial"/>
                <a:cs typeface="Arial"/>
              </a:rPr>
              <a:t>Adversarial</a:t>
            </a:r>
            <a:r>
              <a:rPr lang="it-IT" sz="2500" b="1" dirty="0">
                <a:latin typeface="Arial"/>
                <a:cs typeface="Arial"/>
              </a:rPr>
              <a:t> Network</a:t>
            </a:r>
            <a:endParaRPr lang="it-IT">
              <a:latin typeface="Arial"/>
              <a:cs typeface="Arial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2FD633-E9D5-4AA1-BB80-81B78C6C7819}"/>
              </a:ext>
            </a:extLst>
          </p:cNvPr>
          <p:cNvSpPr txBox="1"/>
          <p:nvPr/>
        </p:nvSpPr>
        <p:spPr>
          <a:xfrm>
            <a:off x="34344" y="6087414"/>
            <a:ext cx="126213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800" dirty="0"/>
              <a:t>Marco Calamo 1808240</a:t>
            </a:r>
            <a:endParaRPr lang="it-IT" sz="800" dirty="0"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1BC753-E018-4FCC-9FEC-0F6056C8AE58}"/>
              </a:ext>
            </a:extLst>
          </p:cNvPr>
          <p:cNvSpPr txBox="1"/>
          <p:nvPr/>
        </p:nvSpPr>
        <p:spPr>
          <a:xfrm>
            <a:off x="544794" y="1895751"/>
            <a:ext cx="356032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>
                <a:latin typeface="Arial"/>
                <a:ea typeface="+mn-lt"/>
                <a:cs typeface="+mn-lt"/>
              </a:rPr>
              <a:t>A </a:t>
            </a:r>
            <a:r>
              <a:rPr lang="it-IT" sz="1200" b="1" dirty="0">
                <a:latin typeface="Arial"/>
                <a:ea typeface="+mn-lt"/>
                <a:cs typeface="+mn-lt"/>
              </a:rPr>
              <a:t>generative </a:t>
            </a:r>
            <a:r>
              <a:rPr lang="it-IT" sz="1200" b="1" dirty="0" err="1">
                <a:latin typeface="Arial"/>
                <a:ea typeface="+mn-lt"/>
                <a:cs typeface="+mn-lt"/>
              </a:rPr>
              <a:t>adversarial</a:t>
            </a:r>
            <a:r>
              <a:rPr lang="it-IT" sz="1200" b="1" dirty="0">
                <a:latin typeface="Arial"/>
                <a:ea typeface="+mn-lt"/>
                <a:cs typeface="+mn-lt"/>
              </a:rPr>
              <a:t> network (GAN)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is</a:t>
            </a:r>
            <a:r>
              <a:rPr lang="it-IT" sz="1200" dirty="0">
                <a:latin typeface="Arial"/>
                <a:ea typeface="+mn-lt"/>
                <a:cs typeface="+mn-lt"/>
              </a:rPr>
              <a:t> a class of machine learning frameworks </a:t>
            </a:r>
            <a:r>
              <a:rPr lang="it-IT" sz="1200" dirty="0" err="1">
                <a:latin typeface="Arial"/>
                <a:ea typeface="+mn-lt"/>
                <a:cs typeface="+mn-lt"/>
              </a:rPr>
              <a:t>designed</a:t>
            </a:r>
            <a:r>
              <a:rPr lang="it-IT" sz="1200" dirty="0">
                <a:latin typeface="Arial"/>
                <a:ea typeface="+mn-lt"/>
                <a:cs typeface="+mn-lt"/>
              </a:rPr>
              <a:t> by Ian </a:t>
            </a:r>
            <a:r>
              <a:rPr lang="it-IT" sz="1200" dirty="0" err="1">
                <a:latin typeface="Arial"/>
                <a:ea typeface="+mn-lt"/>
                <a:cs typeface="+mn-lt"/>
              </a:rPr>
              <a:t>Goodfellow</a:t>
            </a:r>
            <a:r>
              <a:rPr lang="it-IT" sz="1200" dirty="0">
                <a:latin typeface="Arial"/>
                <a:ea typeface="+mn-lt"/>
                <a:cs typeface="+mn-lt"/>
              </a:rPr>
              <a:t> and </a:t>
            </a:r>
            <a:r>
              <a:rPr lang="it-IT" sz="1200" dirty="0" err="1">
                <a:latin typeface="Arial"/>
                <a:ea typeface="+mn-lt"/>
                <a:cs typeface="+mn-lt"/>
              </a:rPr>
              <a:t>his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colleagues</a:t>
            </a:r>
            <a:r>
              <a:rPr lang="it-IT" sz="1200" dirty="0">
                <a:latin typeface="Arial"/>
                <a:ea typeface="+mn-lt"/>
                <a:cs typeface="+mn-lt"/>
              </a:rPr>
              <a:t> in </a:t>
            </a:r>
            <a:r>
              <a:rPr lang="it-IT" sz="1200" dirty="0" err="1">
                <a:latin typeface="Arial"/>
                <a:ea typeface="+mn-lt"/>
                <a:cs typeface="+mn-lt"/>
              </a:rPr>
              <a:t>June</a:t>
            </a:r>
            <a:r>
              <a:rPr lang="it-IT" sz="1200" dirty="0">
                <a:latin typeface="Arial"/>
                <a:ea typeface="+mn-lt"/>
                <a:cs typeface="+mn-lt"/>
              </a:rPr>
              <a:t> 2014.</a:t>
            </a:r>
            <a:r>
              <a:rPr lang="it-IT" sz="1200" dirty="0">
                <a:latin typeface="Arial"/>
                <a:ea typeface="+mn-lt"/>
                <a:cs typeface="+mn-lt"/>
                <a:hlinkClick r:id="rId2"/>
              </a:rPr>
              <a:t>[1]</a:t>
            </a:r>
            <a:r>
              <a:rPr lang="it-IT" sz="1200" dirty="0">
                <a:latin typeface="Arial"/>
                <a:ea typeface="+mn-lt"/>
                <a:cs typeface="+mn-lt"/>
              </a:rPr>
              <a:t> </a:t>
            </a:r>
            <a:endParaRPr lang="it-IT" sz="1200">
              <a:latin typeface="Arial"/>
              <a:ea typeface="+mn-lt"/>
              <a:cs typeface="+mn-lt"/>
            </a:endParaRP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EAB6E6A4-172D-41E5-B360-8D212C84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16" y="1981980"/>
            <a:ext cx="3666186" cy="245401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46E23E3-AB34-4922-A0B5-F4E1AA6AC838}"/>
              </a:ext>
            </a:extLst>
          </p:cNvPr>
          <p:cNvSpPr txBox="1"/>
          <p:nvPr/>
        </p:nvSpPr>
        <p:spPr>
          <a:xfrm>
            <a:off x="549499" y="297502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latin typeface="Arial"/>
                <a:cs typeface="Arial"/>
              </a:rPr>
              <a:t>GAN for image generation</a:t>
            </a:r>
            <a:endParaRPr lang="it-IT" b="1"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11D76FC-EBAE-468E-B37D-B9D28D15372C}"/>
              </a:ext>
            </a:extLst>
          </p:cNvPr>
          <p:cNvSpPr txBox="1"/>
          <p:nvPr/>
        </p:nvSpPr>
        <p:spPr>
          <a:xfrm>
            <a:off x="549499" y="14295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 err="1">
                <a:latin typeface="Arial"/>
                <a:cs typeface="Arial"/>
              </a:rPr>
              <a:t>What</a:t>
            </a:r>
            <a:r>
              <a:rPr lang="it-IT" b="1" dirty="0">
                <a:latin typeface="Arial"/>
                <a:cs typeface="Arial"/>
              </a:rPr>
              <a:t> </a:t>
            </a:r>
            <a:r>
              <a:rPr lang="it-IT" b="1" dirty="0" err="1">
                <a:latin typeface="Arial"/>
                <a:cs typeface="Arial"/>
              </a:rPr>
              <a:t>is</a:t>
            </a:r>
            <a:r>
              <a:rPr lang="it-IT" b="1" dirty="0">
                <a:latin typeface="Arial"/>
                <a:cs typeface="Arial"/>
              </a:rPr>
              <a:t> a GAN</a:t>
            </a:r>
            <a:endParaRPr lang="it-IT">
              <a:latin typeface="Arial"/>
              <a:cs typeface="Arial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337B870-93C8-4246-A9C3-512F489D2153}"/>
              </a:ext>
            </a:extLst>
          </p:cNvPr>
          <p:cNvSpPr txBox="1"/>
          <p:nvPr/>
        </p:nvSpPr>
        <p:spPr>
          <a:xfrm>
            <a:off x="544794" y="3602202"/>
            <a:ext cx="356032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1200">
              <a:latin typeface="Arial"/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it-IT" sz="1200" dirty="0">
                <a:latin typeface="Arial"/>
                <a:ea typeface="+mn-lt"/>
                <a:cs typeface="+mn-lt"/>
              </a:rPr>
              <a:t>The </a:t>
            </a:r>
            <a:r>
              <a:rPr lang="it-IT" sz="1200" b="1" dirty="0">
                <a:latin typeface="Arial"/>
                <a:ea typeface="+mn-lt"/>
                <a:cs typeface="+mn-lt"/>
              </a:rPr>
              <a:t>Generator </a:t>
            </a:r>
            <a:r>
              <a:rPr lang="it-IT" sz="1200" dirty="0">
                <a:latin typeface="Arial"/>
                <a:ea typeface="+mn-lt"/>
                <a:cs typeface="+mn-lt"/>
              </a:rPr>
              <a:t>takes in input a </a:t>
            </a:r>
            <a:r>
              <a:rPr lang="it-IT" sz="1200" i="1" dirty="0" err="1">
                <a:latin typeface="Arial"/>
                <a:ea typeface="+mn-lt"/>
                <a:cs typeface="+mn-lt"/>
              </a:rPr>
              <a:t>latent</a:t>
            </a:r>
            <a:r>
              <a:rPr lang="it-IT" sz="1200" i="1" dirty="0">
                <a:latin typeface="Arial"/>
                <a:ea typeface="+mn-lt"/>
                <a:cs typeface="+mn-lt"/>
              </a:rPr>
              <a:t> </a:t>
            </a:r>
            <a:r>
              <a:rPr lang="it-IT" sz="1200" i="1" dirty="0" err="1">
                <a:latin typeface="Arial"/>
                <a:ea typeface="+mn-lt"/>
                <a:cs typeface="+mn-lt"/>
              </a:rPr>
              <a:t>space</a:t>
            </a:r>
            <a:r>
              <a:rPr lang="it-IT" sz="1200" i="1" dirty="0">
                <a:latin typeface="Arial"/>
                <a:ea typeface="+mn-lt"/>
                <a:cs typeface="+mn-lt"/>
              </a:rPr>
              <a:t> </a:t>
            </a:r>
            <a:r>
              <a:rPr lang="it-IT" sz="1200" i="1" dirty="0" err="1">
                <a:latin typeface="Arial"/>
                <a:ea typeface="+mn-lt"/>
                <a:cs typeface="+mn-lt"/>
              </a:rPr>
              <a:t>vector</a:t>
            </a:r>
            <a:r>
              <a:rPr lang="it-IT" sz="1200" i="1" dirty="0">
                <a:latin typeface="Arial"/>
                <a:ea typeface="+mn-lt"/>
                <a:cs typeface="+mn-lt"/>
              </a:rPr>
              <a:t> (</a:t>
            </a:r>
            <a:r>
              <a:rPr lang="it-IT" sz="1200" i="1" dirty="0" err="1">
                <a:latin typeface="Arial"/>
                <a:ea typeface="+mn-lt"/>
                <a:cs typeface="+mn-lt"/>
              </a:rPr>
              <a:t>noise</a:t>
            </a:r>
            <a:r>
              <a:rPr lang="it-IT" sz="1200" i="1" dirty="0">
                <a:latin typeface="Arial"/>
                <a:ea typeface="+mn-lt"/>
                <a:cs typeface="+mn-lt"/>
              </a:rPr>
              <a:t>) </a:t>
            </a:r>
            <a:r>
              <a:rPr lang="it-IT" sz="1200" dirty="0">
                <a:latin typeface="Arial"/>
                <a:ea typeface="+mn-lt"/>
                <a:cs typeface="+mn-lt"/>
              </a:rPr>
              <a:t>and </a:t>
            </a:r>
            <a:r>
              <a:rPr lang="it-IT" sz="1200" dirty="0" err="1">
                <a:latin typeface="Arial"/>
                <a:ea typeface="+mn-lt"/>
                <a:cs typeface="+mn-lt"/>
              </a:rPr>
              <a:t>gets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as</a:t>
            </a:r>
            <a:r>
              <a:rPr lang="it-IT" sz="1200" dirty="0">
                <a:latin typeface="Arial"/>
                <a:ea typeface="+mn-lt"/>
                <a:cs typeface="+mn-lt"/>
              </a:rPr>
              <a:t> output an image of the </a:t>
            </a:r>
            <a:r>
              <a:rPr lang="it-IT" sz="1200" dirty="0" err="1">
                <a:latin typeface="Arial"/>
                <a:ea typeface="+mn-lt"/>
                <a:cs typeface="+mn-lt"/>
              </a:rPr>
              <a:t>desired</a:t>
            </a:r>
            <a:r>
              <a:rPr lang="it-IT" sz="1200" dirty="0">
                <a:latin typeface="Arial"/>
                <a:ea typeface="+mn-lt"/>
                <a:cs typeface="+mn-lt"/>
              </a:rPr>
              <a:t> size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>
                <a:latin typeface="Arial"/>
                <a:ea typeface="+mn-lt"/>
                <a:cs typeface="+mn-lt"/>
              </a:rPr>
              <a:t>The </a:t>
            </a:r>
            <a:r>
              <a:rPr lang="it-IT" sz="1200" b="1" dirty="0">
                <a:latin typeface="Arial"/>
                <a:ea typeface="+mn-lt"/>
                <a:cs typeface="+mn-lt"/>
              </a:rPr>
              <a:t>Generator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improves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itself</a:t>
            </a:r>
            <a:r>
              <a:rPr lang="it-IT" sz="1200" dirty="0">
                <a:latin typeface="Arial"/>
                <a:ea typeface="+mn-lt"/>
                <a:cs typeface="+mn-lt"/>
              </a:rPr>
              <a:t> by </a:t>
            </a:r>
            <a:r>
              <a:rPr lang="it-IT" sz="1200" dirty="0" err="1">
                <a:latin typeface="Arial"/>
                <a:ea typeface="+mn-lt"/>
                <a:cs typeface="+mn-lt"/>
              </a:rPr>
              <a:t>using</a:t>
            </a:r>
            <a:r>
              <a:rPr lang="it-IT" sz="1200" dirty="0">
                <a:latin typeface="Arial"/>
                <a:ea typeface="+mn-lt"/>
                <a:cs typeface="+mn-lt"/>
              </a:rPr>
              <a:t> the </a:t>
            </a:r>
            <a:r>
              <a:rPr lang="it-IT" sz="1200" dirty="0" err="1">
                <a:latin typeface="Arial"/>
                <a:ea typeface="+mn-lt"/>
                <a:cs typeface="+mn-lt"/>
              </a:rPr>
              <a:t>results</a:t>
            </a:r>
            <a:r>
              <a:rPr lang="it-IT" sz="1200" dirty="0">
                <a:latin typeface="Arial"/>
                <a:ea typeface="+mn-lt"/>
                <a:cs typeface="+mn-lt"/>
              </a:rPr>
              <a:t> of the discriminator</a:t>
            </a:r>
          </a:p>
          <a:p>
            <a:pPr marL="171450" indent="-171450">
              <a:buFont typeface="Arial"/>
              <a:buChar char="•"/>
            </a:pPr>
            <a:endParaRPr lang="it-IT" sz="1200" dirty="0">
              <a:latin typeface="Arial"/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it-IT" sz="1200" dirty="0">
                <a:latin typeface="Arial"/>
                <a:ea typeface="+mn-lt"/>
                <a:cs typeface="+mn-lt"/>
              </a:rPr>
              <a:t>The </a:t>
            </a:r>
            <a:r>
              <a:rPr lang="it-IT" sz="1200" b="1" dirty="0">
                <a:latin typeface="Arial"/>
                <a:ea typeface="+mn-lt"/>
                <a:cs typeface="+mn-lt"/>
              </a:rPr>
              <a:t>Discriminator</a:t>
            </a:r>
            <a:r>
              <a:rPr lang="it-IT" sz="1200" dirty="0">
                <a:latin typeface="Arial"/>
                <a:ea typeface="+mn-lt"/>
                <a:cs typeface="+mn-lt"/>
              </a:rPr>
              <a:t> takes in input </a:t>
            </a:r>
            <a:r>
              <a:rPr lang="it-IT" sz="1200" dirty="0" err="1">
                <a:latin typeface="Arial"/>
                <a:ea typeface="+mn-lt"/>
                <a:cs typeface="+mn-lt"/>
              </a:rPr>
              <a:t>real</a:t>
            </a:r>
            <a:r>
              <a:rPr lang="it-IT" sz="1200" dirty="0">
                <a:latin typeface="Arial"/>
                <a:ea typeface="+mn-lt"/>
                <a:cs typeface="+mn-lt"/>
              </a:rPr>
              <a:t> and fake images and </a:t>
            </a:r>
            <a:r>
              <a:rPr lang="it-IT" sz="1200" dirty="0" err="1">
                <a:latin typeface="Arial"/>
                <a:ea typeface="+mn-lt"/>
                <a:cs typeface="+mn-lt"/>
              </a:rPr>
              <a:t>tries</a:t>
            </a:r>
            <a:r>
              <a:rPr lang="it-IT" sz="1200" dirty="0">
                <a:latin typeface="Arial"/>
                <a:ea typeface="+mn-lt"/>
                <a:cs typeface="+mn-lt"/>
              </a:rPr>
              <a:t> to label </a:t>
            </a:r>
            <a:r>
              <a:rPr lang="it-IT" sz="1200" dirty="0" err="1">
                <a:latin typeface="Arial"/>
                <a:ea typeface="+mn-lt"/>
                <a:cs typeface="+mn-lt"/>
              </a:rPr>
              <a:t>them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correctly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>
                <a:latin typeface="Arial"/>
                <a:ea typeface="+mn-lt"/>
                <a:cs typeface="+mn-lt"/>
              </a:rPr>
              <a:t>The </a:t>
            </a:r>
            <a:r>
              <a:rPr lang="it-IT" sz="1200" b="1" dirty="0">
                <a:latin typeface="Arial"/>
                <a:ea typeface="+mn-lt"/>
                <a:cs typeface="+mn-lt"/>
              </a:rPr>
              <a:t>Discriminator </a:t>
            </a:r>
            <a:r>
              <a:rPr lang="it-IT" sz="1200" dirty="0" err="1">
                <a:latin typeface="Arial"/>
                <a:ea typeface="+mn-lt"/>
                <a:cs typeface="+mn-lt"/>
              </a:rPr>
              <a:t>improves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itself</a:t>
            </a:r>
            <a:r>
              <a:rPr lang="it-IT" sz="1200" dirty="0">
                <a:latin typeface="Arial"/>
                <a:ea typeface="+mn-lt"/>
                <a:cs typeface="+mn-lt"/>
              </a:rPr>
              <a:t> by checking the </a:t>
            </a:r>
            <a:r>
              <a:rPr lang="it-IT" sz="1200" dirty="0" err="1">
                <a:latin typeface="Arial"/>
                <a:ea typeface="+mn-lt"/>
                <a:cs typeface="+mn-lt"/>
              </a:rPr>
              <a:t>correctness</a:t>
            </a:r>
            <a:r>
              <a:rPr lang="it-IT" sz="1200" dirty="0">
                <a:latin typeface="Arial"/>
                <a:ea typeface="+mn-lt"/>
                <a:cs typeface="+mn-lt"/>
              </a:rPr>
              <a:t> of </a:t>
            </a:r>
            <a:r>
              <a:rPr lang="it-IT" sz="1200" dirty="0" err="1">
                <a:latin typeface="Arial"/>
                <a:ea typeface="+mn-lt"/>
                <a:cs typeface="+mn-lt"/>
              </a:rPr>
              <a:t>its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classification</a:t>
            </a:r>
          </a:p>
          <a:p>
            <a:pPr marL="171450" indent="-171450">
              <a:buFont typeface="Arial"/>
              <a:buChar char="•"/>
            </a:pPr>
            <a:endParaRPr lang="it-IT" sz="1200" dirty="0">
              <a:latin typeface="Aria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0246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it-IT" spc="-5" dirty="0"/>
              <a:t>DM Final Project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</a:t>
            </a:r>
            <a:r>
              <a:rPr spc="-5" dirty="0"/>
              <a:t>9</a:t>
            </a:r>
            <a:r>
              <a:rPr dirty="0"/>
              <a:t>/0</a:t>
            </a:r>
            <a:r>
              <a:rPr spc="-5" dirty="0"/>
              <a:t>1</a:t>
            </a:r>
            <a:r>
              <a:rPr dirty="0"/>
              <a:t>/2</a:t>
            </a:r>
            <a:r>
              <a:rPr spc="-5" dirty="0"/>
              <a:t>0</a:t>
            </a:r>
            <a:r>
              <a:rPr dirty="0"/>
              <a:t>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Pagina</a:t>
            </a:r>
            <a:r>
              <a:rPr spc="-60" dirty="0"/>
              <a:t> </a:t>
            </a: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881E75-6DF0-4FA9-8004-405AC3EF8FE8}"/>
              </a:ext>
            </a:extLst>
          </p:cNvPr>
          <p:cNvSpPr txBox="1"/>
          <p:nvPr/>
        </p:nvSpPr>
        <p:spPr>
          <a:xfrm>
            <a:off x="2172916" y="363571"/>
            <a:ext cx="500974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500" b="1" dirty="0">
                <a:latin typeface="Arial"/>
                <a:cs typeface="Arial"/>
              </a:rPr>
              <a:t>Deep </a:t>
            </a:r>
            <a:r>
              <a:rPr lang="it-IT" sz="2500" b="1" dirty="0" err="1">
                <a:latin typeface="Arial"/>
                <a:cs typeface="Arial"/>
              </a:rPr>
              <a:t>Convolutional</a:t>
            </a:r>
            <a:r>
              <a:rPr lang="it-IT" sz="2500" b="1" dirty="0">
                <a:latin typeface="Arial"/>
                <a:cs typeface="Arial"/>
              </a:rPr>
              <a:t> GAN</a:t>
            </a:r>
            <a:endParaRPr lang="it-IT" sz="2500" b="1">
              <a:latin typeface="Arial"/>
              <a:cs typeface="Arial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2FD633-E9D5-4AA1-BB80-81B78C6C7819}"/>
              </a:ext>
            </a:extLst>
          </p:cNvPr>
          <p:cNvSpPr txBox="1"/>
          <p:nvPr/>
        </p:nvSpPr>
        <p:spPr>
          <a:xfrm>
            <a:off x="34344" y="6087414"/>
            <a:ext cx="126213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800" dirty="0"/>
              <a:t>Marco Calamo 1808240</a:t>
            </a:r>
            <a:endParaRPr lang="it-IT" sz="800" dirty="0"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1BC753-E018-4FCC-9FEC-0F6056C8AE58}"/>
              </a:ext>
            </a:extLst>
          </p:cNvPr>
          <p:cNvSpPr txBox="1"/>
          <p:nvPr/>
        </p:nvSpPr>
        <p:spPr>
          <a:xfrm>
            <a:off x="544794" y="1895751"/>
            <a:ext cx="356032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>
                <a:latin typeface="Arial"/>
                <a:ea typeface="+mn-lt"/>
                <a:cs typeface="+mn-lt"/>
              </a:rPr>
              <a:t>A </a:t>
            </a:r>
            <a:r>
              <a:rPr lang="it-IT" sz="1200" b="1" dirty="0">
                <a:latin typeface="Arial"/>
                <a:ea typeface="+mn-lt"/>
                <a:cs typeface="+mn-lt"/>
              </a:rPr>
              <a:t>deep </a:t>
            </a:r>
            <a:r>
              <a:rPr lang="it-IT" sz="1200" b="1" dirty="0" err="1">
                <a:latin typeface="Arial"/>
                <a:ea typeface="+mn-lt"/>
                <a:cs typeface="+mn-lt"/>
              </a:rPr>
              <a:t>convolutional</a:t>
            </a:r>
            <a:r>
              <a:rPr lang="it-IT" sz="1200" dirty="0">
                <a:latin typeface="Arial"/>
                <a:ea typeface="+mn-lt"/>
                <a:cs typeface="+mn-lt"/>
              </a:rPr>
              <a:t> </a:t>
            </a:r>
            <a:r>
              <a:rPr lang="it-IT" sz="1200" b="1" dirty="0">
                <a:latin typeface="Arial"/>
                <a:ea typeface="+mn-lt"/>
                <a:cs typeface="+mn-lt"/>
              </a:rPr>
              <a:t>generative </a:t>
            </a:r>
            <a:r>
              <a:rPr lang="it-IT" sz="1200" b="1" dirty="0" err="1">
                <a:latin typeface="Arial"/>
                <a:ea typeface="+mn-lt"/>
                <a:cs typeface="+mn-lt"/>
              </a:rPr>
              <a:t>adversarial</a:t>
            </a:r>
            <a:r>
              <a:rPr lang="it-IT" sz="1200" b="1" dirty="0">
                <a:latin typeface="Arial"/>
                <a:ea typeface="+mn-lt"/>
                <a:cs typeface="+mn-lt"/>
              </a:rPr>
              <a:t> network (DCGAN)</a:t>
            </a:r>
            <a:r>
              <a:rPr lang="it-IT" sz="1200" dirty="0">
                <a:latin typeface="Arial"/>
                <a:ea typeface="+mn-lt"/>
                <a:cs typeface="+mn-lt"/>
              </a:rPr>
              <a:t> </a:t>
            </a:r>
            <a:r>
              <a:rPr lang="it-IT" sz="1200" dirty="0" err="1">
                <a:latin typeface="Arial"/>
                <a:ea typeface="+mn-lt"/>
                <a:cs typeface="+mn-lt"/>
              </a:rPr>
              <a:t>u</a:t>
            </a:r>
            <a:r>
              <a:rPr lang="it-IT" sz="1200" dirty="0" err="1">
                <a:ea typeface="+mn-lt"/>
                <a:cs typeface="+mn-lt"/>
              </a:rPr>
              <a:t>sing</a:t>
            </a:r>
            <a:r>
              <a:rPr lang="it-IT" sz="1200" dirty="0">
                <a:ea typeface="+mn-lt"/>
                <a:cs typeface="+mn-lt"/>
              </a:rPr>
              <a:t> </a:t>
            </a:r>
            <a:r>
              <a:rPr lang="it-IT" sz="1200" b="1" dirty="0" err="1">
                <a:ea typeface="+mn-lt"/>
                <a:cs typeface="+mn-lt"/>
              </a:rPr>
              <a:t>convolutional</a:t>
            </a:r>
            <a:r>
              <a:rPr lang="it-IT" sz="1200" b="1" dirty="0">
                <a:ea typeface="+mn-lt"/>
                <a:cs typeface="+mn-lt"/>
              </a:rPr>
              <a:t> </a:t>
            </a:r>
            <a:r>
              <a:rPr lang="it-IT" sz="1200" b="1" dirty="0" err="1">
                <a:ea typeface="+mn-lt"/>
                <a:cs typeface="+mn-lt"/>
              </a:rPr>
              <a:t>layers</a:t>
            </a:r>
            <a:r>
              <a:rPr lang="it-IT" sz="1200" dirty="0">
                <a:ea typeface="+mn-lt"/>
                <a:cs typeface="+mn-lt"/>
              </a:rPr>
              <a:t> in order to be more </a:t>
            </a:r>
            <a:r>
              <a:rPr lang="it-IT" sz="1200" dirty="0" err="1">
                <a:ea typeface="+mn-lt"/>
                <a:cs typeface="+mn-lt"/>
              </a:rPr>
              <a:t>detailed</a:t>
            </a:r>
            <a:r>
              <a:rPr lang="it-IT" sz="1200" dirty="0">
                <a:ea typeface="+mn-lt"/>
                <a:cs typeface="+mn-lt"/>
              </a:rPr>
              <a:t> in image generation and more accurate in image </a:t>
            </a:r>
            <a:r>
              <a:rPr lang="it-IT" sz="1200" dirty="0" err="1">
                <a:ea typeface="+mn-lt"/>
                <a:cs typeface="+mn-lt"/>
              </a:rPr>
              <a:t>disrimination</a:t>
            </a:r>
            <a:r>
              <a:rPr lang="it-IT" sz="1200" dirty="0">
                <a:ea typeface="+mn-lt"/>
                <a:cs typeface="+mn-lt"/>
              </a:rPr>
              <a:t>.</a:t>
            </a:r>
            <a:endParaRPr lang="it-IT">
              <a:cs typeface="Calibri"/>
            </a:endParaRPr>
          </a:p>
          <a:p>
            <a:r>
              <a:rPr lang="it-IT" sz="1200" dirty="0" err="1">
                <a:latin typeface="Arial"/>
                <a:ea typeface="+mn-lt"/>
                <a:cs typeface="+mn-lt"/>
              </a:rPr>
              <a:t>It</a:t>
            </a:r>
            <a:r>
              <a:rPr lang="it-IT" sz="1200" dirty="0">
                <a:latin typeface="Arial"/>
                <a:ea typeface="+mn-lt"/>
                <a:cs typeface="+mn-lt"/>
              </a:rPr>
              <a:t> </a:t>
            </a:r>
            <a:r>
              <a:rPr lang="it-IT" sz="1200" dirty="0" err="1">
                <a:latin typeface="Arial"/>
                <a:ea typeface="+mn-lt"/>
                <a:cs typeface="+mn-lt"/>
              </a:rPr>
              <a:t>was</a:t>
            </a:r>
            <a:r>
              <a:rPr lang="it-IT" sz="1200" dirty="0">
                <a:latin typeface="Arial"/>
                <a:ea typeface="+mn-lt"/>
                <a:cs typeface="+mn-lt"/>
              </a:rPr>
              <a:t> first </a:t>
            </a:r>
            <a:r>
              <a:rPr lang="it-IT" sz="1200" dirty="0" err="1">
                <a:latin typeface="Arial"/>
                <a:ea typeface="+mn-lt"/>
                <a:cs typeface="+mn-lt"/>
              </a:rPr>
              <a:t>designed</a:t>
            </a:r>
            <a:r>
              <a:rPr lang="it-IT" sz="1200" dirty="0">
                <a:latin typeface="Arial"/>
                <a:ea typeface="+mn-lt"/>
                <a:cs typeface="+mn-lt"/>
              </a:rPr>
              <a:t>  in 2016 and </a:t>
            </a:r>
            <a:r>
              <a:rPr lang="it-IT" sz="1200" dirty="0" err="1">
                <a:latin typeface="Arial"/>
                <a:ea typeface="+mn-lt"/>
                <a:cs typeface="+mn-lt"/>
              </a:rPr>
              <a:t>has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become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very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popular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nowdays</a:t>
            </a:r>
            <a:r>
              <a:rPr lang="it-IT" sz="1200" dirty="0">
                <a:latin typeface="Arial"/>
                <a:ea typeface="+mn-lt"/>
                <a:cs typeface="+mn-lt"/>
              </a:rPr>
              <a:t>.</a:t>
            </a:r>
            <a:r>
              <a:rPr lang="it-IT" sz="1200" dirty="0">
                <a:latin typeface="Arial"/>
                <a:ea typeface="+mn-lt"/>
                <a:cs typeface="+mn-lt"/>
                <a:hlinkClick r:id="rId2"/>
              </a:rPr>
              <a:t>[2]</a:t>
            </a:r>
            <a:r>
              <a:rPr lang="it-IT" sz="1200" dirty="0">
                <a:latin typeface="Arial"/>
                <a:ea typeface="+mn-lt"/>
                <a:cs typeface="+mn-lt"/>
              </a:rPr>
              <a:t> </a:t>
            </a:r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11D76FC-EBAE-468E-B37D-B9D28D15372C}"/>
              </a:ext>
            </a:extLst>
          </p:cNvPr>
          <p:cNvSpPr txBox="1"/>
          <p:nvPr/>
        </p:nvSpPr>
        <p:spPr>
          <a:xfrm>
            <a:off x="549499" y="14295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latin typeface="Arial"/>
                <a:cs typeface="Arial"/>
              </a:rPr>
              <a:t>DCGAN</a:t>
            </a:r>
            <a:endParaRPr lang="it-IT">
              <a:latin typeface="Arial"/>
              <a:cs typeface="Arial"/>
            </a:endParaRPr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53D7D440-2D5C-4FAF-A648-F76F9531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865" y="3516392"/>
            <a:ext cx="3043707" cy="1445807"/>
          </a:xfrm>
          <a:prstGeom prst="rect">
            <a:avLst/>
          </a:prstGeom>
        </p:spPr>
      </p:pic>
      <p:pic>
        <p:nvPicPr>
          <p:cNvPr id="9" name="Immagine 12">
            <a:extLst>
              <a:ext uri="{FF2B5EF4-FFF2-40B4-BE49-F238E27FC236}">
                <a16:creationId xmlns:a16="http://schemas.microsoft.com/office/drawing/2014/main" id="{B0A599D2-FE73-45C6-B559-61FA7F9D3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753" y="1343179"/>
            <a:ext cx="3279819" cy="129536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9D37856-383C-4827-B387-ECA22B7BACBB}"/>
              </a:ext>
            </a:extLst>
          </p:cNvPr>
          <p:cNvSpPr txBox="1"/>
          <p:nvPr/>
        </p:nvSpPr>
        <p:spPr>
          <a:xfrm>
            <a:off x="5357611" y="264231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 dirty="0">
                <a:latin typeface="Arial"/>
                <a:cs typeface="Arial"/>
              </a:rPr>
              <a:t>DCGAN generator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F493D1B-5B3A-4087-8665-169E1D1A26A4}"/>
              </a:ext>
            </a:extLst>
          </p:cNvPr>
          <p:cNvSpPr txBox="1"/>
          <p:nvPr/>
        </p:nvSpPr>
        <p:spPr>
          <a:xfrm>
            <a:off x="5357611" y="5057104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 dirty="0">
                <a:latin typeface="Arial"/>
                <a:cs typeface="Arial"/>
              </a:rPr>
              <a:t>DCGAN discriminator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504138A-A6FE-4CE5-A25B-2907B8E0D450}"/>
              </a:ext>
            </a:extLst>
          </p:cNvPr>
          <p:cNvSpPr txBox="1"/>
          <p:nvPr/>
        </p:nvSpPr>
        <p:spPr>
          <a:xfrm>
            <a:off x="549499" y="313600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latin typeface="Arial"/>
                <a:cs typeface="Arial"/>
              </a:rPr>
              <a:t>DCGAN in </a:t>
            </a:r>
            <a:r>
              <a:rPr lang="it-IT" b="1" dirty="0" err="1">
                <a:latin typeface="Arial"/>
                <a:cs typeface="Arial"/>
              </a:rPr>
              <a:t>this</a:t>
            </a:r>
            <a:r>
              <a:rPr lang="it-IT" b="1" dirty="0">
                <a:latin typeface="Arial"/>
                <a:cs typeface="Arial"/>
              </a:rPr>
              <a:t> project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FF1A270-133B-49B7-AE33-D4CC2DA5AA6A}"/>
              </a:ext>
            </a:extLst>
          </p:cNvPr>
          <p:cNvSpPr txBox="1"/>
          <p:nvPr/>
        </p:nvSpPr>
        <p:spPr>
          <a:xfrm>
            <a:off x="544794" y="3570004"/>
            <a:ext cx="3560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>
                <a:latin typeface="Arial"/>
                <a:ea typeface="+mn-lt"/>
                <a:cs typeface="+mn-lt"/>
              </a:rPr>
              <a:t>DCGAN </a:t>
            </a:r>
            <a:r>
              <a:rPr lang="it-IT" sz="1200" dirty="0" err="1">
                <a:latin typeface="Arial"/>
                <a:ea typeface="+mn-lt"/>
                <a:cs typeface="+mn-lt"/>
              </a:rPr>
              <a:t>is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used</a:t>
            </a:r>
            <a:r>
              <a:rPr lang="it-IT" sz="1200" dirty="0">
                <a:latin typeface="Arial"/>
                <a:ea typeface="+mn-lt"/>
                <a:cs typeface="+mn-lt"/>
              </a:rPr>
              <a:t> for </a:t>
            </a:r>
            <a:r>
              <a:rPr lang="it-IT" sz="1200" dirty="0" err="1">
                <a:latin typeface="Arial"/>
                <a:ea typeface="+mn-lt"/>
                <a:cs typeface="+mn-lt"/>
              </a:rPr>
              <a:t>generating</a:t>
            </a:r>
            <a:r>
              <a:rPr lang="it-IT" sz="1200" dirty="0">
                <a:latin typeface="Arial"/>
                <a:ea typeface="+mn-lt"/>
                <a:cs typeface="+mn-lt"/>
              </a:rPr>
              <a:t> new Ukiyo-e images from scratch, after </a:t>
            </a:r>
            <a:r>
              <a:rPr lang="it-IT" sz="1200" dirty="0" err="1">
                <a:latin typeface="Arial"/>
                <a:ea typeface="+mn-lt"/>
                <a:cs typeface="+mn-lt"/>
              </a:rPr>
              <a:t>having</a:t>
            </a:r>
            <a:r>
              <a:rPr lang="it-IT" sz="1200" dirty="0">
                <a:latin typeface="Arial"/>
                <a:ea typeface="+mn-lt"/>
                <a:cs typeface="+mn-lt"/>
              </a:rPr>
              <a:t> the model </a:t>
            </a:r>
            <a:r>
              <a:rPr lang="it-IT" sz="1200" dirty="0" err="1">
                <a:latin typeface="Arial"/>
                <a:ea typeface="+mn-lt"/>
                <a:cs typeface="+mn-lt"/>
              </a:rPr>
              <a:t>trained</a:t>
            </a:r>
            <a:r>
              <a:rPr lang="it-IT" sz="1200" dirty="0">
                <a:latin typeface="Arial"/>
                <a:ea typeface="+mn-lt"/>
                <a:cs typeface="+mn-lt"/>
              </a:rPr>
              <a:t> with the dataset.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9056523-4612-468B-9FCD-47CC9E7BB3B8}"/>
              </a:ext>
            </a:extLst>
          </p:cNvPr>
          <p:cNvSpPr txBox="1"/>
          <p:nvPr/>
        </p:nvSpPr>
        <p:spPr>
          <a:xfrm>
            <a:off x="510587" y="4351963"/>
            <a:ext cx="31225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latin typeface="Arial"/>
                <a:cs typeface="Arial"/>
              </a:rPr>
              <a:t>DCGAN </a:t>
            </a:r>
            <a:r>
              <a:rPr lang="it-IT" b="1" dirty="0" err="1">
                <a:latin typeface="Arial"/>
                <a:cs typeface="Arial"/>
              </a:rPr>
              <a:t>implementation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CC5DFC5-5B51-4A89-98B4-92D81CCD378B}"/>
              </a:ext>
            </a:extLst>
          </p:cNvPr>
          <p:cNvSpPr txBox="1"/>
          <p:nvPr/>
        </p:nvSpPr>
        <p:spPr>
          <a:xfrm>
            <a:off x="544793" y="4766505"/>
            <a:ext cx="35603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>
                <a:latin typeface="Arial"/>
                <a:ea typeface="+mn-lt"/>
                <a:cs typeface="+mn-lt"/>
              </a:rPr>
              <a:t>The base model </a:t>
            </a:r>
            <a:r>
              <a:rPr lang="it-IT" sz="1200" dirty="0" err="1">
                <a:latin typeface="Arial"/>
                <a:ea typeface="+mn-lt"/>
                <a:cs typeface="+mn-lt"/>
              </a:rPr>
              <a:t>is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taken</a:t>
            </a:r>
            <a:r>
              <a:rPr lang="it-IT" sz="1200" dirty="0">
                <a:latin typeface="Arial"/>
                <a:ea typeface="+mn-lt"/>
                <a:cs typeface="+mn-lt"/>
              </a:rPr>
              <a:t> from 2016 paper, </a:t>
            </a:r>
            <a:r>
              <a:rPr lang="it-IT" sz="1200" dirty="0" err="1">
                <a:latin typeface="Arial"/>
                <a:ea typeface="+mn-lt"/>
                <a:cs typeface="+mn-lt"/>
              </a:rPr>
              <a:t>was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slightly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tweaked</a:t>
            </a:r>
            <a:r>
              <a:rPr lang="it-IT" sz="1200" dirty="0">
                <a:latin typeface="Arial"/>
                <a:ea typeface="+mn-lt"/>
                <a:cs typeface="+mn-lt"/>
              </a:rPr>
              <a:t> and </a:t>
            </a:r>
            <a:r>
              <a:rPr lang="it-IT" sz="1200" dirty="0" err="1">
                <a:latin typeface="Arial"/>
                <a:ea typeface="+mn-lt"/>
                <a:cs typeface="+mn-lt"/>
              </a:rPr>
              <a:t>implemented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using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Pytorch</a:t>
            </a:r>
            <a:r>
              <a:rPr lang="it-IT" sz="1200" dirty="0">
                <a:latin typeface="Arial"/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3196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it-IT" spc="-5" dirty="0"/>
              <a:t>DM Final Project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</a:t>
            </a:r>
            <a:r>
              <a:rPr spc="-5" dirty="0"/>
              <a:t>9</a:t>
            </a:r>
            <a:r>
              <a:rPr dirty="0"/>
              <a:t>/0</a:t>
            </a:r>
            <a:r>
              <a:rPr spc="-5" dirty="0"/>
              <a:t>1</a:t>
            </a:r>
            <a:r>
              <a:rPr dirty="0"/>
              <a:t>/2</a:t>
            </a:r>
            <a:r>
              <a:rPr spc="-5" dirty="0"/>
              <a:t>0</a:t>
            </a:r>
            <a:r>
              <a:rPr dirty="0"/>
              <a:t>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Pagina</a:t>
            </a:r>
            <a:r>
              <a:rPr spc="-60" dirty="0"/>
              <a:t> </a:t>
            </a: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881E75-6DF0-4FA9-8004-405AC3EF8FE8}"/>
              </a:ext>
            </a:extLst>
          </p:cNvPr>
          <p:cNvSpPr txBox="1"/>
          <p:nvPr/>
        </p:nvSpPr>
        <p:spPr>
          <a:xfrm>
            <a:off x="2065912" y="353843"/>
            <a:ext cx="500974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500" b="1" dirty="0" err="1">
                <a:latin typeface="Arial"/>
                <a:cs typeface="Arial"/>
              </a:rPr>
              <a:t>Condtional</a:t>
            </a:r>
            <a:r>
              <a:rPr lang="it-IT" sz="2500" b="1" dirty="0">
                <a:latin typeface="Arial"/>
                <a:cs typeface="Arial"/>
              </a:rPr>
              <a:t> GAN</a:t>
            </a:r>
            <a:endParaRPr lang="it-IT" sz="2500" b="1">
              <a:latin typeface="Arial"/>
              <a:cs typeface="Arial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2FD633-E9D5-4AA1-BB80-81B78C6C7819}"/>
              </a:ext>
            </a:extLst>
          </p:cNvPr>
          <p:cNvSpPr txBox="1"/>
          <p:nvPr/>
        </p:nvSpPr>
        <p:spPr>
          <a:xfrm>
            <a:off x="34344" y="6087414"/>
            <a:ext cx="126213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800" dirty="0"/>
              <a:t>Marco Calamo 1808240</a:t>
            </a:r>
            <a:endParaRPr lang="it-IT" sz="800" dirty="0"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1BC753-E018-4FCC-9FEC-0F6056C8AE58}"/>
              </a:ext>
            </a:extLst>
          </p:cNvPr>
          <p:cNvSpPr txBox="1"/>
          <p:nvPr/>
        </p:nvSpPr>
        <p:spPr>
          <a:xfrm>
            <a:off x="544794" y="1895751"/>
            <a:ext cx="356032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>
                <a:latin typeface="Arial"/>
                <a:ea typeface="+mn-lt"/>
                <a:cs typeface="+mn-lt"/>
              </a:rPr>
              <a:t>A </a:t>
            </a:r>
            <a:r>
              <a:rPr lang="it-IT" sz="1200" b="1" dirty="0" err="1">
                <a:latin typeface="Arial"/>
                <a:ea typeface="+mn-lt"/>
                <a:cs typeface="+mn-lt"/>
              </a:rPr>
              <a:t>conditional</a:t>
            </a:r>
            <a:r>
              <a:rPr lang="it-IT" sz="1200" b="1" dirty="0">
                <a:latin typeface="Arial"/>
                <a:ea typeface="+mn-lt"/>
                <a:cs typeface="+mn-lt"/>
              </a:rPr>
              <a:t> </a:t>
            </a:r>
            <a:r>
              <a:rPr lang="it-IT" sz="1200" b="1" dirty="0" err="1">
                <a:latin typeface="Arial"/>
                <a:ea typeface="+mn-lt"/>
                <a:cs typeface="+mn-lt"/>
              </a:rPr>
              <a:t>convolutional</a:t>
            </a:r>
            <a:r>
              <a:rPr lang="it-IT" sz="1200" dirty="0">
                <a:latin typeface="Arial"/>
                <a:ea typeface="+mn-lt"/>
                <a:cs typeface="+mn-lt"/>
              </a:rPr>
              <a:t> </a:t>
            </a:r>
            <a:r>
              <a:rPr lang="it-IT" sz="1200" b="1" dirty="0">
                <a:latin typeface="Arial"/>
                <a:ea typeface="+mn-lt"/>
                <a:cs typeface="+mn-lt"/>
              </a:rPr>
              <a:t>generative </a:t>
            </a:r>
            <a:r>
              <a:rPr lang="it-IT" sz="1200" b="1" dirty="0" err="1">
                <a:latin typeface="Arial"/>
                <a:ea typeface="+mn-lt"/>
                <a:cs typeface="+mn-lt"/>
              </a:rPr>
              <a:t>adversarial</a:t>
            </a:r>
            <a:r>
              <a:rPr lang="it-IT" sz="1200" b="1" dirty="0">
                <a:latin typeface="Arial"/>
                <a:ea typeface="+mn-lt"/>
                <a:cs typeface="+mn-lt"/>
              </a:rPr>
              <a:t> network (</a:t>
            </a:r>
            <a:r>
              <a:rPr lang="it-IT" sz="1200" b="1" dirty="0" err="1">
                <a:latin typeface="Arial"/>
                <a:ea typeface="+mn-lt"/>
                <a:cs typeface="+mn-lt"/>
              </a:rPr>
              <a:t>cGAN</a:t>
            </a:r>
            <a:r>
              <a:rPr lang="it-IT" sz="1200" b="1" dirty="0">
                <a:latin typeface="Arial"/>
                <a:ea typeface="+mn-lt"/>
                <a:cs typeface="+mn-lt"/>
              </a:rPr>
              <a:t>)</a:t>
            </a:r>
            <a:r>
              <a:rPr lang="it-IT" sz="1200" dirty="0">
                <a:latin typeface="Arial"/>
                <a:ea typeface="+mn-lt"/>
                <a:cs typeface="+mn-lt"/>
              </a:rPr>
              <a:t> </a:t>
            </a:r>
            <a:r>
              <a:rPr lang="it-IT" sz="1200" dirty="0" err="1">
                <a:latin typeface="Arial"/>
                <a:ea typeface="+mn-lt"/>
                <a:cs typeface="+mn-lt"/>
              </a:rPr>
              <a:t>adds</a:t>
            </a:r>
            <a:r>
              <a:rPr lang="it-IT" sz="1200" dirty="0">
                <a:latin typeface="Arial"/>
                <a:ea typeface="+mn-lt"/>
                <a:cs typeface="+mn-lt"/>
              </a:rPr>
              <a:t> to the GAN the </a:t>
            </a:r>
            <a:r>
              <a:rPr lang="it-IT" sz="1200" dirty="0" err="1">
                <a:latin typeface="Arial"/>
                <a:ea typeface="+mn-lt"/>
                <a:cs typeface="+mn-lt"/>
              </a:rPr>
              <a:t>possibility</a:t>
            </a:r>
            <a:r>
              <a:rPr lang="it-IT" sz="1200" dirty="0">
                <a:latin typeface="Arial"/>
                <a:ea typeface="+mn-lt"/>
                <a:cs typeface="+mn-lt"/>
              </a:rPr>
              <a:t> to </a:t>
            </a:r>
            <a:r>
              <a:rPr lang="it-IT" sz="1200" dirty="0" err="1">
                <a:latin typeface="Arial"/>
                <a:ea typeface="+mn-lt"/>
                <a:cs typeface="+mn-lt"/>
              </a:rPr>
              <a:t>condtion</a:t>
            </a:r>
            <a:r>
              <a:rPr lang="it-IT" sz="1200" dirty="0">
                <a:latin typeface="Arial"/>
                <a:ea typeface="+mn-lt"/>
                <a:cs typeface="+mn-lt"/>
              </a:rPr>
              <a:t> generation and </a:t>
            </a:r>
            <a:r>
              <a:rPr lang="it-IT" sz="1200" dirty="0" err="1">
                <a:latin typeface="Arial"/>
                <a:ea typeface="+mn-lt"/>
                <a:cs typeface="+mn-lt"/>
              </a:rPr>
              <a:t>discrimniation</a:t>
            </a:r>
            <a:r>
              <a:rPr lang="it-IT" sz="1200" dirty="0">
                <a:latin typeface="Arial"/>
                <a:ea typeface="+mn-lt"/>
                <a:cs typeface="+mn-lt"/>
              </a:rPr>
              <a:t> with a </a:t>
            </a:r>
            <a:r>
              <a:rPr lang="it-IT" sz="1200" dirty="0" err="1">
                <a:latin typeface="Arial"/>
                <a:ea typeface="+mn-lt"/>
                <a:cs typeface="+mn-lt"/>
              </a:rPr>
              <a:t>value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indicating</a:t>
            </a:r>
            <a:r>
              <a:rPr lang="it-IT" sz="1200" dirty="0">
                <a:latin typeface="Arial"/>
                <a:ea typeface="+mn-lt"/>
                <a:cs typeface="+mn-lt"/>
              </a:rPr>
              <a:t> the target class of the image. </a:t>
            </a:r>
            <a:r>
              <a:rPr lang="it-IT" sz="1200" dirty="0" err="1">
                <a:latin typeface="Arial"/>
                <a:ea typeface="+mn-lt"/>
                <a:cs typeface="+mn-lt"/>
              </a:rPr>
              <a:t>It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is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also</a:t>
            </a:r>
            <a:r>
              <a:rPr lang="it-IT" sz="1200" dirty="0">
                <a:latin typeface="Arial"/>
                <a:ea typeface="+mn-lt"/>
                <a:cs typeface="+mn-lt"/>
              </a:rPr>
              <a:t> possibile to use </a:t>
            </a:r>
            <a:r>
              <a:rPr lang="it-IT" sz="1200" dirty="0" err="1">
                <a:latin typeface="Arial"/>
                <a:ea typeface="+mn-lt"/>
                <a:cs typeface="+mn-lt"/>
              </a:rPr>
              <a:t>cGAN</a:t>
            </a:r>
            <a:r>
              <a:rPr lang="it-IT" sz="1200" dirty="0">
                <a:latin typeface="Arial"/>
                <a:ea typeface="+mn-lt"/>
                <a:cs typeface="+mn-lt"/>
              </a:rPr>
              <a:t> with </a:t>
            </a:r>
            <a:r>
              <a:rPr lang="it-IT" sz="1200" dirty="0" err="1">
                <a:latin typeface="Arial"/>
                <a:ea typeface="+mn-lt"/>
                <a:cs typeface="+mn-lt"/>
              </a:rPr>
              <a:t>convoultional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layers</a:t>
            </a:r>
            <a:r>
              <a:rPr lang="it-IT" sz="1200" dirty="0">
                <a:latin typeface="Arial"/>
                <a:ea typeface="+mn-lt"/>
                <a:cs typeface="+mn-lt"/>
              </a:rPr>
              <a:t>. </a:t>
            </a:r>
            <a:r>
              <a:rPr lang="it-IT" sz="1200" dirty="0">
                <a:latin typeface="Arial"/>
                <a:ea typeface="+mn-lt"/>
                <a:cs typeface="+mn-lt"/>
                <a:hlinkClick r:id="rId2"/>
              </a:rPr>
              <a:t>[3]</a:t>
            </a:r>
            <a:r>
              <a:rPr lang="it-IT" sz="1200" dirty="0">
                <a:latin typeface="Arial"/>
                <a:ea typeface="+mn-lt"/>
                <a:cs typeface="+mn-lt"/>
              </a:rPr>
              <a:t> </a:t>
            </a:r>
            <a:endParaRPr lang="it-IT" dirty="0">
              <a:latin typeface="Arial"/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11D76FC-EBAE-468E-B37D-B9D28D15372C}"/>
              </a:ext>
            </a:extLst>
          </p:cNvPr>
          <p:cNvSpPr txBox="1"/>
          <p:nvPr/>
        </p:nvSpPr>
        <p:spPr>
          <a:xfrm>
            <a:off x="549499" y="14295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 err="1">
                <a:latin typeface="Arial"/>
                <a:cs typeface="Arial"/>
              </a:rPr>
              <a:t>cGAN</a:t>
            </a:r>
            <a:endParaRPr lang="it-IT" dirty="0" err="1">
              <a:latin typeface="Arial"/>
              <a:cs typeface="Arial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504138A-A6FE-4CE5-A25B-2907B8E0D450}"/>
              </a:ext>
            </a:extLst>
          </p:cNvPr>
          <p:cNvSpPr txBox="1"/>
          <p:nvPr/>
        </p:nvSpPr>
        <p:spPr>
          <a:xfrm>
            <a:off x="549499" y="313600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 err="1">
                <a:latin typeface="Arial"/>
                <a:cs typeface="Arial"/>
              </a:rPr>
              <a:t>cGAN</a:t>
            </a:r>
            <a:r>
              <a:rPr lang="it-IT" b="1" dirty="0">
                <a:latin typeface="Arial"/>
                <a:cs typeface="Arial"/>
              </a:rPr>
              <a:t> in </a:t>
            </a:r>
            <a:r>
              <a:rPr lang="it-IT" b="1" dirty="0" err="1">
                <a:latin typeface="Arial"/>
                <a:cs typeface="Arial"/>
              </a:rPr>
              <a:t>this</a:t>
            </a:r>
            <a:r>
              <a:rPr lang="it-IT" b="1" dirty="0">
                <a:latin typeface="Arial"/>
                <a:cs typeface="Arial"/>
              </a:rPr>
              <a:t> project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FF1A270-133B-49B7-AE33-D4CC2DA5AA6A}"/>
              </a:ext>
            </a:extLst>
          </p:cNvPr>
          <p:cNvSpPr txBox="1"/>
          <p:nvPr/>
        </p:nvSpPr>
        <p:spPr>
          <a:xfrm>
            <a:off x="544794" y="3570004"/>
            <a:ext cx="3560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 err="1">
                <a:latin typeface="Arial"/>
                <a:ea typeface="+mn-lt"/>
                <a:cs typeface="+mn-lt"/>
              </a:rPr>
              <a:t>cGAN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is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used</a:t>
            </a:r>
            <a:r>
              <a:rPr lang="it-IT" sz="1200" dirty="0">
                <a:latin typeface="Arial"/>
                <a:ea typeface="+mn-lt"/>
                <a:cs typeface="+mn-lt"/>
              </a:rPr>
              <a:t> for </a:t>
            </a:r>
            <a:r>
              <a:rPr lang="it-IT" sz="1200" dirty="0" err="1">
                <a:latin typeface="Arial"/>
                <a:ea typeface="+mn-lt"/>
                <a:cs typeface="+mn-lt"/>
              </a:rPr>
              <a:t>generating</a:t>
            </a:r>
            <a:r>
              <a:rPr lang="it-IT" sz="1200" dirty="0">
                <a:latin typeface="Arial"/>
                <a:ea typeface="+mn-lt"/>
                <a:cs typeface="+mn-lt"/>
              </a:rPr>
              <a:t> new Ukiyo-e images from scratch with the </a:t>
            </a:r>
            <a:r>
              <a:rPr lang="it-IT" sz="1200" b="1" dirty="0">
                <a:latin typeface="Arial"/>
                <a:ea typeface="+mn-lt"/>
                <a:cs typeface="+mn-lt"/>
              </a:rPr>
              <a:t>style of a </a:t>
            </a:r>
            <a:r>
              <a:rPr lang="it-IT" sz="1200" b="1" dirty="0" err="1">
                <a:latin typeface="Arial"/>
                <a:ea typeface="+mn-lt"/>
                <a:cs typeface="+mn-lt"/>
              </a:rPr>
              <a:t>specified</a:t>
            </a:r>
            <a:r>
              <a:rPr lang="it-IT" sz="1200" b="1" dirty="0">
                <a:latin typeface="Arial"/>
                <a:ea typeface="+mn-lt"/>
                <a:cs typeface="+mn-lt"/>
              </a:rPr>
              <a:t> </a:t>
            </a:r>
            <a:r>
              <a:rPr lang="it-IT" sz="1200" b="1" dirty="0" err="1">
                <a:latin typeface="Arial"/>
                <a:ea typeface="+mn-lt"/>
                <a:cs typeface="+mn-lt"/>
              </a:rPr>
              <a:t>author</a:t>
            </a:r>
            <a:r>
              <a:rPr lang="it-IT" sz="1200" b="1" dirty="0">
                <a:latin typeface="Arial"/>
                <a:ea typeface="+mn-lt"/>
                <a:cs typeface="+mn-lt"/>
              </a:rPr>
              <a:t> from the </a:t>
            </a:r>
            <a:r>
              <a:rPr lang="it-IT" sz="1200" b="1" dirty="0" err="1">
                <a:latin typeface="Arial"/>
                <a:ea typeface="+mn-lt"/>
                <a:cs typeface="+mn-lt"/>
              </a:rPr>
              <a:t>dataet</a:t>
            </a:r>
            <a:r>
              <a:rPr lang="it-IT" sz="1200" dirty="0">
                <a:latin typeface="Arial"/>
                <a:ea typeface="+mn-lt"/>
                <a:cs typeface="+mn-lt"/>
              </a:rPr>
              <a:t>, after </a:t>
            </a:r>
            <a:r>
              <a:rPr lang="it-IT" sz="1200" dirty="0" err="1">
                <a:latin typeface="Arial"/>
                <a:ea typeface="+mn-lt"/>
                <a:cs typeface="+mn-lt"/>
              </a:rPr>
              <a:t>having</a:t>
            </a:r>
            <a:r>
              <a:rPr lang="it-IT" sz="1200" dirty="0">
                <a:latin typeface="Arial"/>
                <a:ea typeface="+mn-lt"/>
                <a:cs typeface="+mn-lt"/>
              </a:rPr>
              <a:t> the model </a:t>
            </a:r>
            <a:r>
              <a:rPr lang="it-IT" sz="1200" dirty="0" err="1">
                <a:latin typeface="Arial"/>
                <a:ea typeface="+mn-lt"/>
                <a:cs typeface="+mn-lt"/>
              </a:rPr>
              <a:t>trained</a:t>
            </a:r>
            <a:r>
              <a:rPr lang="it-IT" sz="1200" dirty="0">
                <a:latin typeface="Arial"/>
                <a:ea typeface="+mn-lt"/>
                <a:cs typeface="+mn-lt"/>
              </a:rPr>
              <a:t>.</a:t>
            </a: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83AFAD36-0FC2-4171-92F1-DCA7E3F8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967" y="1900227"/>
            <a:ext cx="3977425" cy="288121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2B4592-E027-4DE4-BC13-402A5D585F93}"/>
              </a:ext>
            </a:extLst>
          </p:cNvPr>
          <p:cNvSpPr txBox="1"/>
          <p:nvPr/>
        </p:nvSpPr>
        <p:spPr>
          <a:xfrm>
            <a:off x="544793" y="4766505"/>
            <a:ext cx="35603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>
                <a:latin typeface="Arial"/>
                <a:ea typeface="+mn-lt"/>
                <a:cs typeface="+mn-lt"/>
              </a:rPr>
              <a:t>The base model </a:t>
            </a:r>
            <a:r>
              <a:rPr lang="it-IT" sz="1200" dirty="0" err="1">
                <a:latin typeface="Arial"/>
                <a:ea typeface="+mn-lt"/>
                <a:cs typeface="+mn-lt"/>
              </a:rPr>
              <a:t>is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taken</a:t>
            </a:r>
            <a:r>
              <a:rPr lang="it-IT" sz="1200" dirty="0">
                <a:latin typeface="Arial"/>
                <a:ea typeface="+mn-lt"/>
                <a:cs typeface="+mn-lt"/>
              </a:rPr>
              <a:t> from the paper, </a:t>
            </a:r>
            <a:r>
              <a:rPr lang="it-IT" sz="1200" dirty="0" err="1">
                <a:latin typeface="Arial"/>
                <a:ea typeface="+mn-lt"/>
                <a:cs typeface="+mn-lt"/>
              </a:rPr>
              <a:t>was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slightly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tweaked</a:t>
            </a:r>
            <a:r>
              <a:rPr lang="it-IT" sz="1200" dirty="0">
                <a:latin typeface="Arial"/>
                <a:ea typeface="+mn-lt"/>
                <a:cs typeface="+mn-lt"/>
              </a:rPr>
              <a:t> and </a:t>
            </a:r>
            <a:r>
              <a:rPr lang="it-IT" sz="1200" dirty="0" err="1">
                <a:latin typeface="Arial"/>
                <a:ea typeface="+mn-lt"/>
                <a:cs typeface="+mn-lt"/>
              </a:rPr>
              <a:t>implemented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using</a:t>
            </a:r>
            <a:r>
              <a:rPr lang="it-IT" sz="1200" dirty="0">
                <a:latin typeface="Arial"/>
                <a:ea typeface="+mn-lt"/>
                <a:cs typeface="+mn-lt"/>
              </a:rPr>
              <a:t> </a:t>
            </a:r>
            <a:r>
              <a:rPr lang="it-IT" sz="1200" dirty="0" err="1">
                <a:latin typeface="Arial"/>
                <a:ea typeface="+mn-lt"/>
                <a:cs typeface="+mn-lt"/>
              </a:rPr>
              <a:t>Pytorch</a:t>
            </a:r>
            <a:r>
              <a:rPr lang="it-IT" sz="1200" dirty="0">
                <a:latin typeface="Arial"/>
                <a:ea typeface="+mn-lt"/>
                <a:cs typeface="+mn-lt"/>
              </a:rPr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520EBF3-C203-41DA-867B-2D3967090B79}"/>
              </a:ext>
            </a:extLst>
          </p:cNvPr>
          <p:cNvSpPr txBox="1"/>
          <p:nvPr/>
        </p:nvSpPr>
        <p:spPr>
          <a:xfrm>
            <a:off x="510587" y="4351963"/>
            <a:ext cx="31225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 err="1">
                <a:latin typeface="Arial"/>
                <a:cs typeface="Arial"/>
              </a:rPr>
              <a:t>cGAN</a:t>
            </a:r>
            <a:r>
              <a:rPr lang="it-IT" b="1" dirty="0">
                <a:latin typeface="Arial"/>
                <a:cs typeface="Arial"/>
              </a:rPr>
              <a:t> </a:t>
            </a:r>
            <a:r>
              <a:rPr lang="it-IT" b="1" dirty="0" err="1">
                <a:latin typeface="Arial"/>
                <a:cs typeface="Arial"/>
              </a:rPr>
              <a:t>implementation</a:t>
            </a:r>
            <a:endParaRPr lang="it-IT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8302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it-IT" spc="-5" dirty="0"/>
              <a:t>DM Final Project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</a:t>
            </a:r>
            <a:r>
              <a:rPr spc="-5" dirty="0"/>
              <a:t>9</a:t>
            </a:r>
            <a:r>
              <a:rPr dirty="0"/>
              <a:t>/0</a:t>
            </a:r>
            <a:r>
              <a:rPr spc="-5" dirty="0"/>
              <a:t>1</a:t>
            </a:r>
            <a:r>
              <a:rPr dirty="0"/>
              <a:t>/2</a:t>
            </a:r>
            <a:r>
              <a:rPr spc="-5" dirty="0"/>
              <a:t>0</a:t>
            </a:r>
            <a:r>
              <a:rPr dirty="0"/>
              <a:t>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Pagina</a:t>
            </a:r>
            <a:r>
              <a:rPr spc="-60" dirty="0"/>
              <a:t> </a:t>
            </a: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881E75-6DF0-4FA9-8004-405AC3EF8FE8}"/>
              </a:ext>
            </a:extLst>
          </p:cNvPr>
          <p:cNvSpPr txBox="1"/>
          <p:nvPr/>
        </p:nvSpPr>
        <p:spPr>
          <a:xfrm>
            <a:off x="2172916" y="363571"/>
            <a:ext cx="500974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500" b="1" dirty="0">
                <a:latin typeface="Arial"/>
                <a:cs typeface="Arial"/>
              </a:rPr>
              <a:t>Dataset and Issues </a:t>
            </a:r>
            <a:r>
              <a:rPr lang="it-IT" sz="2500" b="1" dirty="0" err="1">
                <a:latin typeface="Arial"/>
                <a:cs typeface="Arial"/>
              </a:rPr>
              <a:t>faced</a:t>
            </a:r>
            <a:endParaRPr lang="it-IT" dirty="0" err="1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2FD633-E9D5-4AA1-BB80-81B78C6C7819}"/>
              </a:ext>
            </a:extLst>
          </p:cNvPr>
          <p:cNvSpPr txBox="1"/>
          <p:nvPr/>
        </p:nvSpPr>
        <p:spPr>
          <a:xfrm>
            <a:off x="34344" y="6087414"/>
            <a:ext cx="126213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800" dirty="0"/>
              <a:t>Marco Calamo 1808240</a:t>
            </a:r>
            <a:endParaRPr lang="it-IT" sz="800" dirty="0"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1BC753-E018-4FCC-9FEC-0F6056C8AE58}"/>
              </a:ext>
            </a:extLst>
          </p:cNvPr>
          <p:cNvSpPr txBox="1"/>
          <p:nvPr/>
        </p:nvSpPr>
        <p:spPr>
          <a:xfrm>
            <a:off x="544794" y="1895751"/>
            <a:ext cx="356032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dirty="0">
                <a:latin typeface="Arial"/>
                <a:cs typeface="Arial"/>
              </a:rPr>
              <a:t>The Metropolitan Museum of Art Ukiyoe Dataset </a:t>
            </a:r>
            <a:r>
              <a:rPr lang="it-IT" sz="1200" dirty="0">
                <a:latin typeface="Arial"/>
                <a:cs typeface="Arial"/>
              </a:rPr>
              <a:t>from </a:t>
            </a:r>
            <a:r>
              <a:rPr lang="it-IT" sz="1200" dirty="0" err="1">
                <a:latin typeface="Arial"/>
                <a:cs typeface="Arial"/>
              </a:rPr>
              <a:t>Kaggle</a:t>
            </a:r>
            <a:r>
              <a:rPr lang="it-IT" sz="1200" dirty="0">
                <a:latin typeface="Arial"/>
                <a:cs typeface="Arial"/>
              </a:rPr>
              <a:t>, </a:t>
            </a:r>
            <a:r>
              <a:rPr lang="it-IT" sz="1200" dirty="0" err="1">
                <a:latin typeface="Arial"/>
                <a:cs typeface="Arial"/>
              </a:rPr>
              <a:t>counting</a:t>
            </a:r>
            <a:r>
              <a:rPr lang="it-IT" sz="1200" dirty="0">
                <a:latin typeface="Arial"/>
                <a:cs typeface="Arial"/>
              </a:rPr>
              <a:t> 4043 high </a:t>
            </a:r>
            <a:r>
              <a:rPr lang="it-IT" sz="1200" dirty="0" err="1">
                <a:latin typeface="Arial"/>
                <a:cs typeface="Arial"/>
              </a:rPr>
              <a:t>resoulution</a:t>
            </a:r>
            <a:r>
              <a:rPr lang="it-IT" sz="1200" dirty="0">
                <a:latin typeface="Arial"/>
                <a:cs typeface="Arial"/>
              </a:rPr>
              <a:t> Ukiyo-e from 50 </a:t>
            </a:r>
            <a:r>
              <a:rPr lang="it-IT" sz="1200" dirty="0" err="1">
                <a:latin typeface="Arial"/>
                <a:cs typeface="Arial"/>
              </a:rPr>
              <a:t>different</a:t>
            </a:r>
            <a:r>
              <a:rPr lang="it-IT" sz="1200" dirty="0">
                <a:latin typeface="Arial"/>
                <a:cs typeface="Arial"/>
              </a:rPr>
              <a:t> </a:t>
            </a:r>
            <a:r>
              <a:rPr lang="it-IT" sz="1200" dirty="0" err="1">
                <a:latin typeface="Arial"/>
                <a:cs typeface="Arial"/>
              </a:rPr>
              <a:t>authors</a:t>
            </a:r>
            <a:r>
              <a:rPr lang="it-IT" sz="1200" dirty="0">
                <a:latin typeface="Arial"/>
                <a:cs typeface="Arial"/>
              </a:rPr>
              <a:t>, </a:t>
            </a:r>
            <a:r>
              <a:rPr lang="it-IT" sz="1200" dirty="0" err="1">
                <a:latin typeface="Arial"/>
                <a:cs typeface="Arial"/>
              </a:rPr>
              <a:t>all</a:t>
            </a:r>
            <a:r>
              <a:rPr lang="it-IT" sz="1200" dirty="0">
                <a:latin typeface="Arial"/>
                <a:cs typeface="Arial"/>
              </a:rPr>
              <a:t> </a:t>
            </a:r>
            <a:r>
              <a:rPr lang="it-IT" sz="1200" dirty="0" err="1">
                <a:latin typeface="Arial"/>
                <a:cs typeface="Arial"/>
              </a:rPr>
              <a:t>exposed</a:t>
            </a:r>
            <a:r>
              <a:rPr lang="it-IT" sz="1200" dirty="0">
                <a:latin typeface="Arial"/>
                <a:cs typeface="Arial"/>
              </a:rPr>
              <a:t> </a:t>
            </a:r>
            <a:r>
              <a:rPr lang="it-IT" sz="1200" dirty="0" err="1">
                <a:latin typeface="Arial"/>
                <a:cs typeface="Arial"/>
              </a:rPr>
              <a:t>at</a:t>
            </a:r>
            <a:r>
              <a:rPr lang="it-IT" sz="1200" dirty="0">
                <a:latin typeface="Arial"/>
                <a:cs typeface="Arial"/>
              </a:rPr>
              <a:t> New </a:t>
            </a:r>
            <a:r>
              <a:rPr lang="it-IT" sz="1200" dirty="0" err="1">
                <a:latin typeface="Arial"/>
                <a:cs typeface="Arial"/>
              </a:rPr>
              <a:t>York's</a:t>
            </a:r>
            <a:r>
              <a:rPr lang="it-IT" sz="1200" dirty="0">
                <a:latin typeface="Arial"/>
                <a:cs typeface="Arial"/>
              </a:rPr>
              <a:t> MET. </a:t>
            </a:r>
            <a:r>
              <a:rPr lang="it-IT" sz="1200" dirty="0">
                <a:latin typeface="Arial"/>
                <a:ea typeface="+mn-lt"/>
                <a:cs typeface="+mn-lt"/>
                <a:hlinkClick r:id="rId2"/>
              </a:rPr>
              <a:t>[4]</a:t>
            </a:r>
            <a:r>
              <a:rPr lang="it-IT" sz="1200" dirty="0">
                <a:latin typeface="Arial"/>
                <a:ea typeface="+mn-lt"/>
                <a:cs typeface="+mn-lt"/>
              </a:rPr>
              <a:t> </a:t>
            </a:r>
            <a:endParaRPr lang="it-IT" dirty="0">
              <a:cs typeface="Calibri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11D76FC-EBAE-468E-B37D-B9D28D15372C}"/>
              </a:ext>
            </a:extLst>
          </p:cNvPr>
          <p:cNvSpPr txBox="1"/>
          <p:nvPr/>
        </p:nvSpPr>
        <p:spPr>
          <a:xfrm>
            <a:off x="549499" y="14295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latin typeface="Arial"/>
                <a:cs typeface="Arial"/>
              </a:rPr>
              <a:t>Dataset</a:t>
            </a:r>
            <a:endParaRPr lang="it-IT" dirty="0">
              <a:latin typeface="Arial"/>
              <a:cs typeface="Arial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504138A-A6FE-4CE5-A25B-2907B8E0D450}"/>
              </a:ext>
            </a:extLst>
          </p:cNvPr>
          <p:cNvSpPr txBox="1"/>
          <p:nvPr/>
        </p:nvSpPr>
        <p:spPr>
          <a:xfrm>
            <a:off x="549499" y="313600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latin typeface="Arial"/>
                <a:cs typeface="Arial"/>
              </a:rPr>
              <a:t>Issues </a:t>
            </a:r>
            <a:r>
              <a:rPr lang="it-IT" b="1" dirty="0" err="1">
                <a:latin typeface="Arial"/>
                <a:cs typeface="Arial"/>
              </a:rPr>
              <a:t>addressed</a:t>
            </a:r>
            <a:endParaRPr lang="it-IT">
              <a:latin typeface="Calibri"/>
              <a:cs typeface="Calibri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FF1A270-133B-49B7-AE33-D4CC2DA5AA6A}"/>
              </a:ext>
            </a:extLst>
          </p:cNvPr>
          <p:cNvSpPr txBox="1"/>
          <p:nvPr/>
        </p:nvSpPr>
        <p:spPr>
          <a:xfrm>
            <a:off x="544794" y="3570004"/>
            <a:ext cx="356032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it-IT" sz="1200" dirty="0">
                <a:latin typeface="Arial"/>
                <a:ea typeface="+mn-lt"/>
                <a:cs typeface="+mn-lt"/>
              </a:rPr>
              <a:t>Image </a:t>
            </a:r>
            <a:r>
              <a:rPr lang="it-IT" sz="1200" dirty="0" err="1">
                <a:latin typeface="Arial"/>
                <a:ea typeface="+mn-lt"/>
                <a:cs typeface="+mn-lt"/>
              </a:rPr>
              <a:t>resolution</a:t>
            </a:r>
            <a:endParaRPr lang="it-IT" sz="1200">
              <a:latin typeface="Arial"/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it-IT" sz="1200" dirty="0" err="1">
                <a:latin typeface="Arial"/>
                <a:cs typeface="Calibri"/>
              </a:rPr>
              <a:t>Adapting</a:t>
            </a:r>
            <a:r>
              <a:rPr lang="it-IT" sz="1200" dirty="0">
                <a:latin typeface="Arial"/>
                <a:cs typeface="Calibri"/>
              </a:rPr>
              <a:t> the model to </a:t>
            </a:r>
            <a:r>
              <a:rPr lang="it-IT" sz="1200" dirty="0" err="1">
                <a:latin typeface="Arial"/>
                <a:cs typeface="Calibri"/>
              </a:rPr>
              <a:t>my</a:t>
            </a:r>
            <a:r>
              <a:rPr lang="it-IT" sz="1200" dirty="0">
                <a:latin typeface="Arial"/>
                <a:cs typeface="Calibri"/>
              </a:rPr>
              <a:t> </a:t>
            </a:r>
            <a:r>
              <a:rPr lang="it-IT" sz="1200" dirty="0" err="1">
                <a:latin typeface="Arial"/>
                <a:cs typeface="Calibri"/>
              </a:rPr>
              <a:t>specific</a:t>
            </a:r>
            <a:r>
              <a:rPr lang="it-IT" sz="1200" dirty="0">
                <a:latin typeface="Arial"/>
                <a:cs typeface="Calibri"/>
              </a:rPr>
              <a:t> case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>
                <a:latin typeface="Arial"/>
                <a:cs typeface="Calibri"/>
              </a:rPr>
              <a:t>Data </a:t>
            </a:r>
            <a:r>
              <a:rPr lang="it-IT" sz="1200" dirty="0" err="1">
                <a:latin typeface="Arial"/>
                <a:cs typeface="Calibri"/>
              </a:rPr>
              <a:t>augmentation</a:t>
            </a:r>
            <a:endParaRPr lang="it-IT" sz="1200" dirty="0">
              <a:latin typeface="Arial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it-IT" sz="1200" dirty="0" err="1">
                <a:latin typeface="Arial"/>
                <a:cs typeface="Calibri"/>
              </a:rPr>
              <a:t>Balanced</a:t>
            </a:r>
            <a:r>
              <a:rPr lang="it-IT" sz="1200" dirty="0">
                <a:latin typeface="Arial"/>
                <a:cs typeface="Calibri"/>
              </a:rPr>
              <a:t> Generator and Discriminator </a:t>
            </a:r>
            <a:r>
              <a:rPr lang="it-IT" sz="1200" dirty="0" err="1">
                <a:latin typeface="Arial"/>
                <a:cs typeface="Calibri"/>
              </a:rPr>
              <a:t>learining</a:t>
            </a:r>
            <a:r>
              <a:rPr lang="it-IT" sz="1200" dirty="0">
                <a:latin typeface="Arial"/>
                <a:cs typeface="Calibri"/>
              </a:rPr>
              <a:t> rate</a:t>
            </a:r>
          </a:p>
          <a:p>
            <a:pPr marL="171450" indent="-171450">
              <a:buFont typeface="Arial"/>
              <a:buChar char="•"/>
            </a:pPr>
            <a:r>
              <a:rPr lang="it-IT" sz="1200" dirty="0" err="1">
                <a:latin typeface="Arial"/>
                <a:cs typeface="Calibri"/>
              </a:rPr>
              <a:t>Parameters</a:t>
            </a:r>
            <a:r>
              <a:rPr lang="it-IT" sz="1200" dirty="0">
                <a:latin typeface="Arial"/>
                <a:cs typeface="Calibri"/>
              </a:rPr>
              <a:t> </a:t>
            </a:r>
            <a:r>
              <a:rPr lang="it-IT" sz="1200" dirty="0" err="1">
                <a:latin typeface="Arial"/>
                <a:cs typeface="Calibri"/>
              </a:rPr>
              <a:t>Tweaking</a:t>
            </a:r>
            <a:r>
              <a:rPr lang="it-IT" sz="1200" dirty="0">
                <a:latin typeface="Arial"/>
                <a:cs typeface="Calibri"/>
              </a:rPr>
              <a:t> (learning rate, dropout </a:t>
            </a:r>
            <a:r>
              <a:rPr lang="it-IT" sz="1200" dirty="0" err="1">
                <a:latin typeface="Arial"/>
                <a:cs typeface="Calibri"/>
              </a:rPr>
              <a:t>percentages</a:t>
            </a:r>
            <a:r>
              <a:rPr lang="it-IT" sz="1200" dirty="0">
                <a:latin typeface="Arial"/>
                <a:cs typeface="Calibri"/>
              </a:rPr>
              <a:t>, label </a:t>
            </a:r>
            <a:r>
              <a:rPr lang="it-IT" sz="1200" dirty="0" err="1">
                <a:latin typeface="Arial"/>
                <a:cs typeface="Calibri"/>
              </a:rPr>
              <a:t>smoothing</a:t>
            </a:r>
            <a:r>
              <a:rPr lang="it-IT" sz="1200" dirty="0">
                <a:latin typeface="Arial"/>
                <a:cs typeface="Calibri"/>
              </a:rPr>
              <a:t>, </a:t>
            </a:r>
            <a:r>
              <a:rPr lang="it-IT" sz="1200" dirty="0" err="1">
                <a:latin typeface="Arial"/>
                <a:cs typeface="Calibri"/>
              </a:rPr>
              <a:t>epochs</a:t>
            </a:r>
            <a:r>
              <a:rPr lang="it-IT" sz="1200" dirty="0">
                <a:latin typeface="Arial"/>
                <a:cs typeface="Calibri"/>
              </a:rPr>
              <a:t> of training)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E3850EE-10AD-4CD3-8986-DDC57C33166D}"/>
              </a:ext>
            </a:extLst>
          </p:cNvPr>
          <p:cNvSpPr txBox="1"/>
          <p:nvPr/>
        </p:nvSpPr>
        <p:spPr>
          <a:xfrm>
            <a:off x="5413328" y="31360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latin typeface="Arial"/>
                <a:cs typeface="Arial"/>
              </a:rPr>
              <a:t>Issues </a:t>
            </a:r>
            <a:r>
              <a:rPr lang="it-IT" b="1" dirty="0" err="1">
                <a:latin typeface="Arial"/>
                <a:cs typeface="Arial"/>
              </a:rPr>
              <a:t>still</a:t>
            </a:r>
            <a:r>
              <a:rPr lang="it-IT" b="1" dirty="0">
                <a:latin typeface="Arial"/>
                <a:cs typeface="Arial"/>
              </a:rPr>
              <a:t> open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FA19C2E-2FDA-441D-9CBC-7ACD2A9BA437}"/>
              </a:ext>
            </a:extLst>
          </p:cNvPr>
          <p:cNvSpPr txBox="1"/>
          <p:nvPr/>
        </p:nvSpPr>
        <p:spPr>
          <a:xfrm>
            <a:off x="3200400" y="32004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endParaRPr lang="it-IT" sz="1400" dirty="0">
              <a:latin typeface="Arial"/>
              <a:cs typeface="Arial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61FC6F-3B1A-4FAA-86AB-8552E66C4A61}"/>
              </a:ext>
            </a:extLst>
          </p:cNvPr>
          <p:cNvSpPr txBox="1"/>
          <p:nvPr/>
        </p:nvSpPr>
        <p:spPr>
          <a:xfrm>
            <a:off x="5415267" y="3644832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1200" dirty="0">
                <a:latin typeface="Arial"/>
                <a:cs typeface="Arial"/>
              </a:rPr>
              <a:t>Too </a:t>
            </a:r>
            <a:r>
              <a:rPr lang="it-IT" sz="1200" dirty="0" err="1">
                <a:latin typeface="Arial"/>
                <a:cs typeface="Arial"/>
              </a:rPr>
              <a:t>few</a:t>
            </a:r>
            <a:r>
              <a:rPr lang="it-IT" sz="1200" dirty="0">
                <a:latin typeface="Arial"/>
                <a:cs typeface="Arial"/>
              </a:rPr>
              <a:t> images from </a:t>
            </a:r>
            <a:r>
              <a:rPr lang="it-IT" sz="1200" dirty="0" err="1">
                <a:latin typeface="Arial"/>
                <a:cs typeface="Arial"/>
              </a:rPr>
              <a:t>too</a:t>
            </a:r>
            <a:r>
              <a:rPr lang="it-IT" sz="1200" dirty="0">
                <a:latin typeface="Arial"/>
                <a:cs typeface="Arial"/>
              </a:rPr>
              <a:t> </a:t>
            </a:r>
            <a:r>
              <a:rPr lang="it-IT" sz="1200" dirty="0" err="1">
                <a:latin typeface="Arial"/>
                <a:cs typeface="Arial"/>
              </a:rPr>
              <a:t>many</a:t>
            </a:r>
            <a:r>
              <a:rPr lang="it-IT" sz="1200" dirty="0">
                <a:latin typeface="Arial"/>
                <a:cs typeface="Arial"/>
              </a:rPr>
              <a:t> </a:t>
            </a:r>
            <a:r>
              <a:rPr lang="it-IT" sz="1200" dirty="0" err="1">
                <a:latin typeface="Arial"/>
                <a:cs typeface="Arial"/>
              </a:rPr>
              <a:t>authors</a:t>
            </a:r>
            <a:endParaRPr lang="it-IT" sz="12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sz="1200" dirty="0">
                <a:latin typeface="Arial"/>
                <a:cs typeface="Calibri"/>
              </a:rPr>
              <a:t>CGAN </a:t>
            </a:r>
            <a:r>
              <a:rPr lang="it-IT" sz="1200" dirty="0" err="1">
                <a:latin typeface="Arial"/>
                <a:cs typeface="Calibri"/>
              </a:rPr>
              <a:t>not</a:t>
            </a:r>
            <a:r>
              <a:rPr lang="it-IT" sz="1200" dirty="0">
                <a:latin typeface="Arial"/>
                <a:cs typeface="Calibri"/>
              </a:rPr>
              <a:t> </a:t>
            </a:r>
            <a:r>
              <a:rPr lang="it-IT" sz="1200" dirty="0" err="1">
                <a:latin typeface="Arial"/>
                <a:cs typeface="Calibri"/>
              </a:rPr>
              <a:t>produced</a:t>
            </a:r>
            <a:r>
              <a:rPr lang="it-IT" sz="1200" dirty="0">
                <a:latin typeface="Arial"/>
                <a:cs typeface="Calibri"/>
              </a:rPr>
              <a:t> the </a:t>
            </a:r>
            <a:r>
              <a:rPr lang="it-IT" sz="1200" dirty="0" err="1">
                <a:latin typeface="Arial"/>
                <a:cs typeface="Calibri"/>
              </a:rPr>
              <a:t>desired</a:t>
            </a:r>
            <a:r>
              <a:rPr lang="it-IT" sz="1200" dirty="0">
                <a:latin typeface="Arial"/>
                <a:cs typeface="Calibri"/>
              </a:rPr>
              <a:t> </a:t>
            </a:r>
            <a:r>
              <a:rPr lang="it-IT" sz="1200" dirty="0" err="1">
                <a:latin typeface="Arial"/>
                <a:cs typeface="Calibri"/>
              </a:rPr>
              <a:t>results</a:t>
            </a:r>
            <a:r>
              <a:rPr lang="it-IT" sz="1200" dirty="0">
                <a:latin typeface="Arial"/>
                <a:cs typeface="Calibri"/>
              </a:rPr>
              <a:t>, </a:t>
            </a:r>
            <a:r>
              <a:rPr lang="it-IT" sz="1200" dirty="0" err="1">
                <a:latin typeface="Arial"/>
                <a:cs typeface="Calibri"/>
              </a:rPr>
              <a:t>probably</a:t>
            </a:r>
            <a:r>
              <a:rPr lang="it-IT" sz="1200" dirty="0">
                <a:latin typeface="Arial"/>
                <a:cs typeface="Calibri"/>
              </a:rPr>
              <a:t> due to the </a:t>
            </a:r>
            <a:r>
              <a:rPr lang="it-IT" sz="1200" dirty="0" err="1">
                <a:latin typeface="Arial"/>
                <a:cs typeface="Calibri"/>
              </a:rPr>
              <a:t>lack</a:t>
            </a:r>
            <a:r>
              <a:rPr lang="it-IT" sz="1200" dirty="0">
                <a:latin typeface="Arial"/>
                <a:cs typeface="Calibri"/>
              </a:rPr>
              <a:t> of images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1900963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it-IT" spc="-5" dirty="0"/>
              <a:t>DM Final Project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</a:t>
            </a:r>
            <a:r>
              <a:rPr spc="-5" dirty="0"/>
              <a:t>9</a:t>
            </a:r>
            <a:r>
              <a:rPr dirty="0"/>
              <a:t>/0</a:t>
            </a:r>
            <a:r>
              <a:rPr spc="-5" dirty="0"/>
              <a:t>1</a:t>
            </a:r>
            <a:r>
              <a:rPr dirty="0"/>
              <a:t>/2</a:t>
            </a:r>
            <a:r>
              <a:rPr spc="-5" dirty="0"/>
              <a:t>0</a:t>
            </a:r>
            <a:r>
              <a:rPr dirty="0"/>
              <a:t>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Pagina</a:t>
            </a:r>
            <a:r>
              <a:rPr spc="-60" dirty="0"/>
              <a:t> </a:t>
            </a: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881E75-6DF0-4FA9-8004-405AC3EF8FE8}"/>
              </a:ext>
            </a:extLst>
          </p:cNvPr>
          <p:cNvSpPr txBox="1"/>
          <p:nvPr/>
        </p:nvSpPr>
        <p:spPr>
          <a:xfrm>
            <a:off x="2172916" y="363571"/>
            <a:ext cx="500974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500" b="1" dirty="0">
                <a:latin typeface="Arial"/>
                <a:cs typeface="Arial"/>
              </a:rPr>
              <a:t>DCGAN </a:t>
            </a:r>
            <a:r>
              <a:rPr lang="it-IT" sz="2500" b="1" dirty="0" err="1">
                <a:latin typeface="Arial"/>
                <a:cs typeface="Arial"/>
              </a:rPr>
              <a:t>Results</a:t>
            </a:r>
            <a:endParaRPr lang="it-IT" dirty="0" err="1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2FD633-E9D5-4AA1-BB80-81B78C6C7819}"/>
              </a:ext>
            </a:extLst>
          </p:cNvPr>
          <p:cNvSpPr txBox="1"/>
          <p:nvPr/>
        </p:nvSpPr>
        <p:spPr>
          <a:xfrm>
            <a:off x="34344" y="6087414"/>
            <a:ext cx="126213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800" dirty="0"/>
              <a:t>Marco Calamo 1808240</a:t>
            </a:r>
            <a:endParaRPr lang="it-IT" sz="800" dirty="0">
              <a:cs typeface="Calibri"/>
            </a:endParaRPr>
          </a:p>
        </p:txBody>
      </p:sp>
      <p:pic>
        <p:nvPicPr>
          <p:cNvPr id="6" name="Immagine 6" descr="Immagine che contiene testo, diverso&#10;&#10;Descrizione generata automaticamente">
            <a:extLst>
              <a:ext uri="{FF2B5EF4-FFF2-40B4-BE49-F238E27FC236}">
                <a16:creationId xmlns:a16="http://schemas.microsoft.com/office/drawing/2014/main" id="{5C33BEC2-749A-44B1-9301-0AEA56679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3" y="1142477"/>
            <a:ext cx="3949429" cy="393101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9A6FD4-1360-4FD5-9444-9E32F7BBC27F}"/>
              </a:ext>
            </a:extLst>
          </p:cNvPr>
          <p:cNvSpPr txBox="1"/>
          <p:nvPr/>
        </p:nvSpPr>
        <p:spPr>
          <a:xfrm>
            <a:off x="223736" y="535021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>
                <a:latin typeface="Arial"/>
                <a:cs typeface="Arial"/>
              </a:rPr>
              <a:t>Images </a:t>
            </a:r>
            <a:r>
              <a:rPr lang="it-IT" sz="1100" dirty="0" err="1">
                <a:latin typeface="Arial"/>
                <a:cs typeface="Arial"/>
              </a:rPr>
              <a:t>generated</a:t>
            </a:r>
            <a:r>
              <a:rPr lang="it-IT" sz="1100" dirty="0">
                <a:latin typeface="Arial"/>
                <a:cs typeface="Arial"/>
              </a:rPr>
              <a:t> after 200 </a:t>
            </a:r>
            <a:r>
              <a:rPr lang="it-IT" sz="1100" dirty="0" err="1">
                <a:latin typeface="Arial"/>
                <a:cs typeface="Arial"/>
              </a:rPr>
              <a:t>epochs</a:t>
            </a:r>
            <a:endParaRPr lang="it-IT" sz="1100" dirty="0">
              <a:latin typeface="Arial"/>
              <a:cs typeface="Arial"/>
            </a:endParaRPr>
          </a:p>
        </p:txBody>
      </p:sp>
      <p:pic>
        <p:nvPicPr>
          <p:cNvPr id="11" name="Immagine 17" descr="Immagine che contiene testo, parete, diverso&#10;&#10;Descrizione generata automaticamente">
            <a:extLst>
              <a:ext uri="{FF2B5EF4-FFF2-40B4-BE49-F238E27FC236}">
                <a16:creationId xmlns:a16="http://schemas.microsoft.com/office/drawing/2014/main" id="{346A7120-AB57-44E7-B446-1C6F252DE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018" y="1140176"/>
            <a:ext cx="3949429" cy="393562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419046A-866C-4859-807B-92B846645AC0}"/>
              </a:ext>
            </a:extLst>
          </p:cNvPr>
          <p:cNvSpPr txBox="1"/>
          <p:nvPr/>
        </p:nvSpPr>
        <p:spPr>
          <a:xfrm>
            <a:off x="6429982" y="5350212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>
                <a:latin typeface="Arial"/>
                <a:cs typeface="Arial"/>
              </a:rPr>
              <a:t>Images </a:t>
            </a:r>
            <a:r>
              <a:rPr lang="it-IT" sz="1100" dirty="0" err="1">
                <a:latin typeface="Arial"/>
                <a:cs typeface="Arial"/>
              </a:rPr>
              <a:t>generated</a:t>
            </a:r>
            <a:r>
              <a:rPr lang="it-IT" sz="1100" dirty="0">
                <a:latin typeface="Arial"/>
                <a:cs typeface="Arial"/>
              </a:rPr>
              <a:t> after 400 </a:t>
            </a:r>
            <a:r>
              <a:rPr lang="it-IT" sz="1100" dirty="0" err="1">
                <a:latin typeface="Arial"/>
                <a:cs typeface="Arial"/>
              </a:rPr>
              <a:t>epochs</a:t>
            </a:r>
            <a:endParaRPr lang="it-IT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2507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it-IT" spc="-5" dirty="0"/>
              <a:t>DM Final Project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1</a:t>
            </a:r>
            <a:r>
              <a:rPr spc="-5" dirty="0"/>
              <a:t>9</a:t>
            </a:r>
            <a:r>
              <a:rPr dirty="0"/>
              <a:t>/0</a:t>
            </a:r>
            <a:r>
              <a:rPr spc="-5" dirty="0"/>
              <a:t>1</a:t>
            </a:r>
            <a:r>
              <a:rPr dirty="0"/>
              <a:t>/2</a:t>
            </a:r>
            <a:r>
              <a:rPr spc="-5" dirty="0"/>
              <a:t>0</a:t>
            </a:r>
            <a:r>
              <a:rPr dirty="0"/>
              <a:t>22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Pagina</a:t>
            </a:r>
            <a:r>
              <a:rPr spc="-60" dirty="0"/>
              <a:t> </a:t>
            </a: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881E75-6DF0-4FA9-8004-405AC3EF8FE8}"/>
              </a:ext>
            </a:extLst>
          </p:cNvPr>
          <p:cNvSpPr txBox="1"/>
          <p:nvPr/>
        </p:nvSpPr>
        <p:spPr>
          <a:xfrm>
            <a:off x="2172916" y="363571"/>
            <a:ext cx="500974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500" b="1" dirty="0">
                <a:latin typeface="Arial"/>
                <a:cs typeface="Arial"/>
              </a:rPr>
              <a:t>DCGAN </a:t>
            </a:r>
            <a:r>
              <a:rPr lang="it-IT" sz="2500" b="1" dirty="0" err="1">
                <a:latin typeface="Arial"/>
                <a:cs typeface="Arial"/>
              </a:rPr>
              <a:t>Results</a:t>
            </a:r>
            <a:endParaRPr lang="it-IT" dirty="0" err="1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2FD633-E9D5-4AA1-BB80-81B78C6C7819}"/>
              </a:ext>
            </a:extLst>
          </p:cNvPr>
          <p:cNvSpPr txBox="1"/>
          <p:nvPr/>
        </p:nvSpPr>
        <p:spPr>
          <a:xfrm>
            <a:off x="34344" y="6087414"/>
            <a:ext cx="126213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800" dirty="0"/>
              <a:t>Marco Calamo 1808240</a:t>
            </a:r>
            <a:endParaRPr lang="it-IT" sz="800" dirty="0">
              <a:cs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9A6FD4-1360-4FD5-9444-9E32F7BBC27F}"/>
              </a:ext>
            </a:extLst>
          </p:cNvPr>
          <p:cNvSpPr txBox="1"/>
          <p:nvPr/>
        </p:nvSpPr>
        <p:spPr>
          <a:xfrm>
            <a:off x="3306947" y="5538281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>
                <a:latin typeface="Arial"/>
                <a:cs typeface="Arial"/>
              </a:rPr>
              <a:t>Images </a:t>
            </a:r>
            <a:r>
              <a:rPr lang="it-IT" sz="1100" dirty="0" err="1">
                <a:latin typeface="Arial"/>
                <a:cs typeface="Arial"/>
              </a:rPr>
              <a:t>generated</a:t>
            </a:r>
            <a:r>
              <a:rPr lang="it-IT" sz="1100" dirty="0">
                <a:latin typeface="Arial"/>
                <a:cs typeface="Arial"/>
              </a:rPr>
              <a:t> after 250 </a:t>
            </a:r>
            <a:r>
              <a:rPr lang="it-IT" sz="1100" dirty="0" err="1">
                <a:latin typeface="Arial"/>
                <a:cs typeface="Arial"/>
              </a:rPr>
              <a:t>epochs</a:t>
            </a:r>
            <a:endParaRPr lang="it-IT" sz="1100" dirty="0">
              <a:latin typeface="Arial"/>
              <a:cs typeface="Arial"/>
            </a:endParaRPr>
          </a:p>
        </p:txBody>
      </p:sp>
      <p:pic>
        <p:nvPicPr>
          <p:cNvPr id="2" name="Immagine 7">
            <a:extLst>
              <a:ext uri="{FF2B5EF4-FFF2-40B4-BE49-F238E27FC236}">
                <a16:creationId xmlns:a16="http://schemas.microsoft.com/office/drawing/2014/main" id="{0FFE5EAE-4F86-4623-B4BC-C585C3C4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541" y="909033"/>
            <a:ext cx="4428186" cy="441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85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Presentazione su schermo (4:3)</PresentationFormat>
  <Slides>17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18" baseType="lpstr">
      <vt:lpstr>Office Theme</vt:lpstr>
      <vt:lpstr>Presentazione standard di PowerPoint</vt:lpstr>
      <vt:lpstr>Table of contents:</vt:lpstr>
      <vt:lpstr>What are Ukiyo-e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- -</dc:creator>
  <cp:revision>584</cp:revision>
  <dcterms:created xsi:type="dcterms:W3CDTF">2022-01-19T17:23:32Z</dcterms:created>
  <dcterms:modified xsi:type="dcterms:W3CDTF">2022-01-23T17:44:38Z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2022-01-19T00:00:00Z</vt:filetime>
  </property>
</Properties>
</file>